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0" r:id="rId5"/>
    <p:sldId id="289" r:id="rId6"/>
    <p:sldId id="258" r:id="rId7"/>
    <p:sldId id="259" r:id="rId8"/>
    <p:sldId id="260" r:id="rId9"/>
    <p:sldId id="261" r:id="rId10"/>
    <p:sldId id="264" r:id="rId11"/>
    <p:sldId id="262" r:id="rId12"/>
    <p:sldId id="279" r:id="rId13"/>
    <p:sldId id="263" r:id="rId14"/>
    <p:sldId id="265" r:id="rId15"/>
    <p:sldId id="280" r:id="rId16"/>
    <p:sldId id="266" r:id="rId17"/>
    <p:sldId id="296" r:id="rId18"/>
    <p:sldId id="267" r:id="rId19"/>
    <p:sldId id="268" r:id="rId20"/>
    <p:sldId id="281" r:id="rId21"/>
    <p:sldId id="287" r:id="rId22"/>
    <p:sldId id="288" r:id="rId23"/>
    <p:sldId id="271" r:id="rId24"/>
    <p:sldId id="272" r:id="rId25"/>
    <p:sldId id="273" r:id="rId26"/>
    <p:sldId id="274" r:id="rId27"/>
    <p:sldId id="275" r:id="rId28"/>
    <p:sldId id="276" r:id="rId29"/>
    <p:sldId id="277" r:id="rId30"/>
    <p:sldId id="278" r:id="rId31"/>
    <p:sldId id="282" r:id="rId32"/>
    <p:sldId id="283" r:id="rId33"/>
    <p:sldId id="284" r:id="rId34"/>
    <p:sldId id="292" r:id="rId35"/>
    <p:sldId id="293" r:id="rId36"/>
    <p:sldId id="294" r:id="rId37"/>
    <p:sldId id="295" r:id="rId38"/>
    <p:sldId id="285" r:id="rId39"/>
    <p:sldId id="28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5" autoAdjust="0"/>
  </p:normalViewPr>
  <p:slideViewPr>
    <p:cSldViewPr>
      <p:cViewPr>
        <p:scale>
          <a:sx n="100" d="100"/>
          <a:sy n="100" d="100"/>
        </p:scale>
        <p:origin x="-432" y="15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6666666666666671"/>
          <c:y val="0"/>
          <c:w val="0.62500000000000167"/>
          <c:h val="1"/>
        </c:manualLayout>
      </c:layout>
      <c:pieChart>
        <c:varyColors val="1"/>
        <c:ser>
          <c:idx val="0"/>
          <c:order val="0"/>
          <c:explosion val="21"/>
          <c:dPt>
            <c:idx val="0"/>
            <c:explosion val="4"/>
          </c:dPt>
          <c:dPt>
            <c:idx val="1"/>
            <c:explosion val="5"/>
          </c:dPt>
          <c:dPt>
            <c:idx val="2"/>
            <c:explosion val="3"/>
          </c:dPt>
          <c:dPt>
            <c:idx val="3"/>
            <c:explosion val="5"/>
          </c:dPt>
          <c:dPt>
            <c:idx val="4"/>
            <c:explosion val="15"/>
          </c:dPt>
          <c:val>
            <c:numRef>
              <c:f>Sheet1!$C$2:$C$9</c:f>
              <c:numCache>
                <c:formatCode>General</c:formatCode>
                <c:ptCount val="8"/>
                <c:pt idx="0">
                  <c:v>1</c:v>
                </c:pt>
                <c:pt idx="1">
                  <c:v>1</c:v>
                </c:pt>
                <c:pt idx="2">
                  <c:v>1</c:v>
                </c:pt>
                <c:pt idx="3">
                  <c:v>1</c:v>
                </c:pt>
                <c:pt idx="4">
                  <c:v>1</c:v>
                </c:pt>
                <c:pt idx="5">
                  <c:v>1</c:v>
                </c:pt>
                <c:pt idx="6">
                  <c:v>1</c:v>
                </c:pt>
                <c:pt idx="7">
                  <c:v>1</c:v>
                </c:pt>
              </c:numCache>
            </c:numRef>
          </c:val>
        </c:ser>
        <c:firstSliceAng val="0"/>
      </c:pieChart>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0.325</cdr:x>
      <cdr:y>0.06494</cdr:y>
    </cdr:from>
    <cdr:to>
      <cdr:x>0.49166</cdr:x>
      <cdr:y>0.25973</cdr:y>
    </cdr:to>
    <cdr:sp macro="" textlink="">
      <cdr:nvSpPr>
        <cdr:cNvPr id="2" name="TextBox 1"/>
        <cdr:cNvSpPr txBox="1"/>
      </cdr:nvSpPr>
      <cdr:spPr>
        <a:xfrm xmlns:a="http://schemas.openxmlformats.org/drawingml/2006/main">
          <a:off x="2971800" y="381000"/>
          <a:ext cx="1523940" cy="11429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nSpc>
              <a:spcPts val="1700"/>
            </a:lnSpc>
          </a:pPr>
          <a:r>
            <a:rPr lang="en-US" sz="1600" b="1" dirty="0" smtClean="0">
              <a:solidFill>
                <a:schemeClr val="bg1"/>
              </a:solidFill>
            </a:rPr>
            <a:t>Make sense </a:t>
          </a:r>
        </a:p>
        <a:p xmlns:a="http://schemas.openxmlformats.org/drawingml/2006/main">
          <a:pPr>
            <a:lnSpc>
              <a:spcPts val="1700"/>
            </a:lnSpc>
          </a:pPr>
          <a:r>
            <a:rPr lang="en-US" sz="1600" b="1" dirty="0" smtClean="0">
              <a:solidFill>
                <a:schemeClr val="bg1"/>
              </a:solidFill>
            </a:rPr>
            <a:t>of problem solving and      persevere.</a:t>
          </a:r>
          <a:endParaRPr lang="en-US" sz="1600" b="1" dirty="0">
            <a:solidFill>
              <a:schemeClr val="bg1"/>
            </a:solidFill>
          </a:endParaRPr>
        </a:p>
      </cdr:txBody>
    </cdr:sp>
  </cdr:relSizeAnchor>
  <cdr:relSizeAnchor xmlns:cdr="http://schemas.openxmlformats.org/drawingml/2006/chartDrawing">
    <cdr:from>
      <cdr:x>0.24167</cdr:x>
      <cdr:y>0.31429</cdr:y>
    </cdr:from>
    <cdr:to>
      <cdr:x>0.325</cdr:x>
      <cdr:y>0.38571</cdr:y>
    </cdr:to>
    <cdr:sp macro="" textlink="">
      <cdr:nvSpPr>
        <cdr:cNvPr id="4" name="TextBox 3"/>
        <cdr:cNvSpPr txBox="1"/>
      </cdr:nvSpPr>
      <cdr:spPr>
        <a:xfrm xmlns:a="http://schemas.openxmlformats.org/drawingml/2006/main">
          <a:off x="2209800" y="1676400"/>
          <a:ext cx="762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cdr:x>
      <cdr:y>0.2987</cdr:y>
    </cdr:from>
    <cdr:to>
      <cdr:x>0.375</cdr:x>
      <cdr:y>0.48052</cdr:y>
    </cdr:to>
    <cdr:sp macro="" textlink="">
      <cdr:nvSpPr>
        <cdr:cNvPr id="6" name="TextBox 5"/>
        <cdr:cNvSpPr txBox="1"/>
      </cdr:nvSpPr>
      <cdr:spPr>
        <a:xfrm xmlns:a="http://schemas.openxmlformats.org/drawingml/2006/main">
          <a:off x="1828800" y="1752600"/>
          <a:ext cx="1600200" cy="1066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bg1"/>
              </a:solidFill>
            </a:rPr>
            <a:t>Reason abstractly and quantitatively.</a:t>
          </a:r>
          <a:endParaRPr lang="en-US" sz="1600" b="1" dirty="0">
            <a:solidFill>
              <a:schemeClr val="bg1"/>
            </a:solidFill>
          </a:endParaRPr>
        </a:p>
      </cdr:txBody>
    </cdr:sp>
  </cdr:relSizeAnchor>
  <cdr:relSizeAnchor xmlns:cdr="http://schemas.openxmlformats.org/drawingml/2006/chartDrawing">
    <cdr:from>
      <cdr:x>0.19167</cdr:x>
      <cdr:y>0.53247</cdr:y>
    </cdr:from>
    <cdr:to>
      <cdr:x>0.39167</cdr:x>
      <cdr:y>0.72727</cdr:y>
    </cdr:to>
    <cdr:sp macro="" textlink="">
      <cdr:nvSpPr>
        <cdr:cNvPr id="7" name="TextBox 6"/>
        <cdr:cNvSpPr txBox="1"/>
      </cdr:nvSpPr>
      <cdr:spPr>
        <a:xfrm xmlns:a="http://schemas.openxmlformats.org/drawingml/2006/main">
          <a:off x="1752600" y="3124199"/>
          <a:ext cx="1828800" cy="11430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nSpc>
              <a:spcPts val="1600"/>
            </a:lnSpc>
          </a:pPr>
          <a:r>
            <a:rPr lang="en-US" sz="1600" b="1" dirty="0" smtClean="0">
              <a:solidFill>
                <a:schemeClr val="bg1"/>
              </a:solidFill>
            </a:rPr>
            <a:t>Construct viable arguments and critique the  reasoning of </a:t>
          </a:r>
        </a:p>
        <a:p xmlns:a="http://schemas.openxmlformats.org/drawingml/2006/main">
          <a:pPr>
            <a:lnSpc>
              <a:spcPts val="1600"/>
            </a:lnSpc>
          </a:pPr>
          <a:r>
            <a:rPr lang="en-US" sz="1600" b="1" dirty="0">
              <a:solidFill>
                <a:schemeClr val="bg1"/>
              </a:solidFill>
            </a:rPr>
            <a:t> </a:t>
          </a:r>
          <a:r>
            <a:rPr lang="en-US" sz="1600" b="1" dirty="0" smtClean="0">
              <a:solidFill>
                <a:schemeClr val="bg1"/>
              </a:solidFill>
            </a:rPr>
            <a:t>   others.</a:t>
          </a:r>
          <a:endParaRPr lang="en-US" sz="1600" b="1" dirty="0">
            <a:solidFill>
              <a:schemeClr val="bg1"/>
            </a:solidFill>
          </a:endParaRPr>
        </a:p>
      </cdr:txBody>
    </cdr:sp>
  </cdr:relSizeAnchor>
  <cdr:relSizeAnchor xmlns:cdr="http://schemas.openxmlformats.org/drawingml/2006/chartDrawing">
    <cdr:from>
      <cdr:x>0.325</cdr:x>
      <cdr:y>0.74026</cdr:y>
    </cdr:from>
    <cdr:to>
      <cdr:x>0.50833</cdr:x>
      <cdr:y>0.89481</cdr:y>
    </cdr:to>
    <cdr:sp macro="" textlink="">
      <cdr:nvSpPr>
        <cdr:cNvPr id="8" name="TextBox 7"/>
        <cdr:cNvSpPr txBox="1"/>
      </cdr:nvSpPr>
      <cdr:spPr>
        <a:xfrm xmlns:a="http://schemas.openxmlformats.org/drawingml/2006/main">
          <a:off x="2971800" y="4343400"/>
          <a:ext cx="1676400" cy="9068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bg1"/>
              </a:solidFill>
            </a:rPr>
            <a:t>Look for and make use of structure.</a:t>
          </a:r>
          <a:endParaRPr lang="en-US" sz="1600" b="1"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9B9248-0F58-4678-8396-3FA2D9E3B8BD}"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B9248-0F58-4678-8396-3FA2D9E3B8BD}"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B9248-0F58-4678-8396-3FA2D9E3B8BD}"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B9248-0F58-4678-8396-3FA2D9E3B8BD}"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9B9248-0F58-4678-8396-3FA2D9E3B8BD}" type="datetimeFigureOut">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9B9248-0F58-4678-8396-3FA2D9E3B8BD}"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9B9248-0F58-4678-8396-3FA2D9E3B8BD}" type="datetimeFigureOut">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9B9248-0F58-4678-8396-3FA2D9E3B8BD}" type="datetimeFigureOut">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B9248-0F58-4678-8396-3FA2D9E3B8BD}" type="datetimeFigureOut">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B9248-0F58-4678-8396-3FA2D9E3B8BD}"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B9248-0F58-4678-8396-3FA2D9E3B8BD}" type="datetimeFigureOut">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218E3-C0FE-462A-BDDE-45E978DFA7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B9248-0F58-4678-8396-3FA2D9E3B8BD}" type="datetimeFigureOut">
              <a:rPr lang="en-US" smtClean="0"/>
              <a:pPr/>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218E3-C0FE-462A-BDDE-45E978DFA7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udini.proquest.com/view/mathematics-word-problem-solving-an-pqid:2267087251"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www.dis.uia.mx/conference/2005/HTMs-PDFs/DiagrammingasaStrategy.pdf" TargetMode="External"/><Relationship Id="rId2" Type="http://schemas.openxmlformats.org/officeDocument/2006/relationships/hyperlink" Target="http://www.isabelmeirelles.com/pdfs/sbdi05_im.pd"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lstStyle/>
          <a:p>
            <a:r>
              <a:rPr lang="en-US" b="1" dirty="0" smtClean="0">
                <a:solidFill>
                  <a:srgbClr val="002060"/>
                </a:solidFill>
              </a:rPr>
              <a:t>Using Representations to</a:t>
            </a:r>
            <a:br>
              <a:rPr lang="en-US" b="1" dirty="0" smtClean="0">
                <a:solidFill>
                  <a:srgbClr val="002060"/>
                </a:solidFill>
              </a:rPr>
            </a:br>
            <a:r>
              <a:rPr lang="en-US" b="1" dirty="0" smtClean="0">
                <a:solidFill>
                  <a:srgbClr val="002060"/>
                </a:solidFill>
              </a:rPr>
              <a:t>Teach Problem Solving</a:t>
            </a:r>
            <a:endParaRPr lang="en-US" b="1" dirty="0">
              <a:solidFill>
                <a:srgbClr val="002060"/>
              </a:solidFill>
            </a:endParaRPr>
          </a:p>
        </p:txBody>
      </p:sp>
      <p:sp>
        <p:nvSpPr>
          <p:cNvPr id="3" name="Subtitle 2"/>
          <p:cNvSpPr>
            <a:spLocks noGrp="1"/>
          </p:cNvSpPr>
          <p:nvPr>
            <p:ph type="subTitle" idx="1"/>
          </p:nvPr>
        </p:nvSpPr>
        <p:spPr/>
        <p:txBody>
          <a:bodyPr/>
          <a:lstStyle/>
          <a:p>
            <a:r>
              <a:rPr lang="en-US" b="1" dirty="0" smtClean="0">
                <a:solidFill>
                  <a:srgbClr val="002060"/>
                </a:solidFill>
              </a:rPr>
              <a:t>NHTM Conference  March 17, 2014</a:t>
            </a:r>
          </a:p>
          <a:p>
            <a:endParaRPr lang="en-US" dirty="0"/>
          </a:p>
        </p:txBody>
      </p:sp>
      <p:sp>
        <p:nvSpPr>
          <p:cNvPr id="6" name="TextBox 5"/>
          <p:cNvSpPr txBox="1"/>
          <p:nvPr/>
        </p:nvSpPr>
        <p:spPr>
          <a:xfrm>
            <a:off x="6096000" y="5486400"/>
            <a:ext cx="2667000" cy="1200329"/>
          </a:xfrm>
          <a:prstGeom prst="rect">
            <a:avLst/>
          </a:prstGeom>
          <a:noFill/>
        </p:spPr>
        <p:txBody>
          <a:bodyPr wrap="square" rtlCol="0">
            <a:spAutoFit/>
          </a:bodyPr>
          <a:lstStyle/>
          <a:p>
            <a:r>
              <a:rPr lang="en-US" b="1" dirty="0" smtClean="0">
                <a:solidFill>
                  <a:srgbClr val="002060"/>
                </a:solidFill>
              </a:rPr>
              <a:t>Samuel List, M.Ed.</a:t>
            </a:r>
          </a:p>
          <a:p>
            <a:r>
              <a:rPr lang="en-US" dirty="0" smtClean="0">
                <a:solidFill>
                  <a:srgbClr val="002060"/>
                </a:solidFill>
              </a:rPr>
              <a:t>     </a:t>
            </a:r>
            <a:r>
              <a:rPr lang="en-US" sz="1600" dirty="0" smtClean="0">
                <a:solidFill>
                  <a:srgbClr val="002060"/>
                </a:solidFill>
              </a:rPr>
              <a:t>Daniel Webster College</a:t>
            </a:r>
          </a:p>
          <a:p>
            <a:r>
              <a:rPr lang="en-US" b="1" dirty="0" smtClean="0">
                <a:solidFill>
                  <a:srgbClr val="002060"/>
                </a:solidFill>
              </a:rPr>
              <a:t>Osama Taani, PhD</a:t>
            </a:r>
          </a:p>
          <a:p>
            <a:r>
              <a:rPr lang="en-US" dirty="0" smtClean="0">
                <a:solidFill>
                  <a:srgbClr val="002060"/>
                </a:solidFill>
              </a:rPr>
              <a:t>      </a:t>
            </a:r>
            <a:r>
              <a:rPr lang="en-US" sz="1600" dirty="0" smtClean="0">
                <a:solidFill>
                  <a:srgbClr val="002060"/>
                </a:solidFill>
              </a:rPr>
              <a:t>Plymouth State University</a:t>
            </a:r>
            <a:endParaRPr lang="en-US" sz="16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b="1" dirty="0" smtClean="0">
                <a:solidFill>
                  <a:srgbClr val="7030A0"/>
                </a:solidFill>
              </a:rPr>
              <a:t>Basic Principles</a:t>
            </a:r>
            <a:endParaRPr lang="en-US" b="1" dirty="0">
              <a:solidFill>
                <a:srgbClr val="7030A0"/>
              </a:solidFill>
            </a:endParaRPr>
          </a:p>
        </p:txBody>
      </p:sp>
      <p:sp>
        <p:nvSpPr>
          <p:cNvPr id="3" name="TextBox 2"/>
          <p:cNvSpPr txBox="1"/>
          <p:nvPr/>
        </p:nvSpPr>
        <p:spPr>
          <a:xfrm>
            <a:off x="533400" y="1295400"/>
            <a:ext cx="8610600" cy="5139869"/>
          </a:xfrm>
          <a:prstGeom prst="rect">
            <a:avLst/>
          </a:prstGeom>
          <a:noFill/>
        </p:spPr>
        <p:txBody>
          <a:bodyPr wrap="square" rtlCol="0">
            <a:spAutoFit/>
          </a:bodyPr>
          <a:lstStyle/>
          <a:p>
            <a:r>
              <a:rPr lang="en-US" sz="2400" b="1" dirty="0" smtClean="0">
                <a:solidFill>
                  <a:srgbClr val="7030A0"/>
                </a:solidFill>
              </a:rPr>
              <a:t>Not parsing for key words to determine mathematics operations</a:t>
            </a:r>
          </a:p>
          <a:p>
            <a:r>
              <a:rPr lang="en-US" sz="2400" dirty="0" smtClean="0"/>
              <a:t> 	Understand what the problem is asking</a:t>
            </a:r>
            <a:endParaRPr lang="en-US" sz="2400" dirty="0"/>
          </a:p>
          <a:p>
            <a:r>
              <a:rPr lang="en-US" sz="2400" dirty="0" smtClean="0"/>
              <a:t>	Use information/show relationships one at a time</a:t>
            </a:r>
          </a:p>
          <a:p>
            <a:endParaRPr lang="en-US" sz="1000" b="1" dirty="0" smtClean="0">
              <a:solidFill>
                <a:srgbClr val="7030A0"/>
              </a:solidFill>
            </a:endParaRPr>
          </a:p>
          <a:p>
            <a:r>
              <a:rPr lang="en-US" sz="2400" b="1" dirty="0" smtClean="0">
                <a:solidFill>
                  <a:srgbClr val="7030A0"/>
                </a:solidFill>
              </a:rPr>
              <a:t>Words to representations without solving directly</a:t>
            </a:r>
          </a:p>
          <a:p>
            <a:r>
              <a:rPr lang="en-US" sz="2400" dirty="0" smtClean="0"/>
              <a:t>	Don’t rush to a solution, don’t hope for inspiration</a:t>
            </a:r>
          </a:p>
          <a:p>
            <a:r>
              <a:rPr lang="en-US" sz="2400" dirty="0" smtClean="0"/>
              <a:t>	Understand one part at a time</a:t>
            </a:r>
            <a:endParaRPr lang="en-US" sz="2400" dirty="0"/>
          </a:p>
          <a:p>
            <a:endParaRPr lang="en-US" sz="1000" b="1" dirty="0" smtClean="0"/>
          </a:p>
          <a:p>
            <a:r>
              <a:rPr lang="en-US" sz="2400" b="1" dirty="0" smtClean="0">
                <a:solidFill>
                  <a:srgbClr val="7030A0"/>
                </a:solidFill>
              </a:rPr>
              <a:t>Representations to understanding</a:t>
            </a:r>
          </a:p>
          <a:p>
            <a:r>
              <a:rPr lang="en-US" sz="2400" dirty="0" smtClean="0"/>
              <a:t>	Step back and think about the quantities and relationships	</a:t>
            </a:r>
          </a:p>
          <a:p>
            <a:r>
              <a:rPr lang="en-US" sz="1000" dirty="0" smtClean="0"/>
              <a:t>	</a:t>
            </a:r>
            <a:endParaRPr lang="en-US" sz="1000" dirty="0"/>
          </a:p>
          <a:p>
            <a:r>
              <a:rPr lang="en-US" sz="2400" b="1" dirty="0" smtClean="0">
                <a:solidFill>
                  <a:srgbClr val="7030A0"/>
                </a:solidFill>
              </a:rPr>
              <a:t>Understanding to solution</a:t>
            </a:r>
          </a:p>
          <a:p>
            <a:r>
              <a:rPr lang="en-US" sz="2400" dirty="0" smtClean="0"/>
              <a:t>	Turn visual relationships into the language of algebra</a:t>
            </a:r>
          </a:p>
          <a:p>
            <a:r>
              <a:rPr lang="en-US" sz="2400" b="1" dirty="0" smtClean="0">
                <a:solidFill>
                  <a:srgbClr val="7030A0"/>
                </a:solidFill>
              </a:rPr>
              <a:t>	</a:t>
            </a:r>
            <a:r>
              <a:rPr lang="en-US" sz="2400" dirty="0" smtClean="0"/>
              <a:t>Sometimes solve intuitively without algebra</a:t>
            </a:r>
          </a:p>
          <a:p>
            <a:endParaRPr lang="en-US" sz="1000" dirty="0"/>
          </a:p>
          <a:p>
            <a:r>
              <a:rPr lang="en-US" sz="2400" b="1" dirty="0" smtClean="0">
                <a:solidFill>
                  <a:srgbClr val="7030A0"/>
                </a:solidFill>
              </a:rPr>
              <a:t>And again, visualizations reduce </a:t>
            </a:r>
            <a:r>
              <a:rPr lang="en-US" sz="2400" b="1" dirty="0">
                <a:solidFill>
                  <a:srgbClr val="7030A0"/>
                </a:solidFill>
              </a:rPr>
              <a:t>w</a:t>
            </a:r>
            <a:r>
              <a:rPr lang="en-US" sz="2400" b="1" dirty="0" smtClean="0">
                <a:solidFill>
                  <a:srgbClr val="7030A0"/>
                </a:solidFill>
              </a:rPr>
              <a:t>orking memory requirements</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solidFill>
                  <a:srgbClr val="7030A0"/>
                </a:solidFill>
              </a:rPr>
              <a:t>Some Examples</a:t>
            </a:r>
            <a:endParaRPr lang="en-US" b="1" dirty="0">
              <a:solidFill>
                <a:srgbClr val="7030A0"/>
              </a:solidFill>
            </a:endParaRPr>
          </a:p>
        </p:txBody>
      </p:sp>
      <p:sp>
        <p:nvSpPr>
          <p:cNvPr id="3" name="TextBox 2"/>
          <p:cNvSpPr txBox="1"/>
          <p:nvPr/>
        </p:nvSpPr>
        <p:spPr>
          <a:xfrm>
            <a:off x="381000" y="990600"/>
            <a:ext cx="8763000" cy="4078039"/>
          </a:xfrm>
          <a:prstGeom prst="rect">
            <a:avLst/>
          </a:prstGeom>
          <a:noFill/>
        </p:spPr>
        <p:txBody>
          <a:bodyPr wrap="square" rtlCol="0">
            <a:spAutoFit/>
          </a:bodyPr>
          <a:lstStyle/>
          <a:p>
            <a:r>
              <a:rPr lang="en-US" sz="2400" b="1" dirty="0" smtClean="0">
                <a:solidFill>
                  <a:srgbClr val="7030A0"/>
                </a:solidFill>
              </a:rPr>
              <a:t>Zack has $8 more than Brittany</a:t>
            </a:r>
            <a:r>
              <a:rPr lang="en-US" sz="2400" dirty="0" smtClean="0">
                <a:solidFill>
                  <a:srgbClr val="7030A0"/>
                </a:solidFill>
              </a:rPr>
              <a:t>. If Brittany has $12, how much do they have in all?</a:t>
            </a:r>
          </a:p>
          <a:p>
            <a:endParaRPr lang="en-US" sz="1000" dirty="0">
              <a:solidFill>
                <a:srgbClr val="7030A0"/>
              </a:solidFill>
            </a:endParaRPr>
          </a:p>
          <a:p>
            <a:r>
              <a:rPr lang="en-US" sz="2400" dirty="0" smtClean="0">
                <a:solidFill>
                  <a:srgbClr val="7030A0"/>
                </a:solidFill>
              </a:rPr>
              <a:t>What are the quantities?</a:t>
            </a:r>
          </a:p>
          <a:p>
            <a:endParaRPr lang="en-US" sz="2400" dirty="0" smtClean="0">
              <a:solidFill>
                <a:srgbClr val="7030A0"/>
              </a:solidFill>
            </a:endParaRPr>
          </a:p>
          <a:p>
            <a:endParaRPr lang="en-US" sz="2400" dirty="0" smtClean="0">
              <a:solidFill>
                <a:srgbClr val="7030A0"/>
              </a:solidFill>
            </a:endParaRPr>
          </a:p>
          <a:p>
            <a:endParaRPr lang="en-US" sz="2400" dirty="0">
              <a:solidFill>
                <a:srgbClr val="7030A0"/>
              </a:solidFill>
            </a:endParaRPr>
          </a:p>
          <a:p>
            <a:r>
              <a:rPr lang="en-US" sz="2400" dirty="0" smtClean="0">
                <a:solidFill>
                  <a:srgbClr val="7030A0"/>
                </a:solidFill>
              </a:rPr>
              <a:t>                Zack       </a:t>
            </a:r>
          </a:p>
          <a:p>
            <a:endParaRPr lang="en-US" sz="900" dirty="0">
              <a:solidFill>
                <a:srgbClr val="7030A0"/>
              </a:solidFill>
            </a:endParaRPr>
          </a:p>
          <a:p>
            <a:r>
              <a:rPr lang="en-US" sz="2400" dirty="0" smtClean="0">
                <a:solidFill>
                  <a:srgbClr val="7030A0"/>
                </a:solidFill>
              </a:rPr>
              <a:t>                Brittany</a:t>
            </a:r>
          </a:p>
          <a:p>
            <a:endParaRPr lang="en-US" sz="2400" dirty="0">
              <a:solidFill>
                <a:srgbClr val="7030A0"/>
              </a:solidFill>
            </a:endParaRPr>
          </a:p>
          <a:p>
            <a:endParaRPr lang="en-US" sz="2400" dirty="0">
              <a:solidFill>
                <a:srgbClr val="7030A0"/>
              </a:solidFill>
            </a:endParaRPr>
          </a:p>
        </p:txBody>
      </p:sp>
      <p:sp>
        <p:nvSpPr>
          <p:cNvPr id="4" name="Rectangle 3"/>
          <p:cNvSpPr/>
          <p:nvPr/>
        </p:nvSpPr>
        <p:spPr>
          <a:xfrm>
            <a:off x="2971800" y="34290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9624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 name="Rectangle 5"/>
          <p:cNvSpPr/>
          <p:nvPr/>
        </p:nvSpPr>
        <p:spPr>
          <a:xfrm>
            <a:off x="4876800" y="3429000"/>
            <a:ext cx="685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$8</a:t>
            </a:r>
            <a:endParaRPr lang="en-US"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solidFill>
                  <a:srgbClr val="7030A0"/>
                </a:solidFill>
              </a:rPr>
              <a:t>Some Examples</a:t>
            </a:r>
            <a:endParaRPr lang="en-US" b="1" dirty="0">
              <a:solidFill>
                <a:srgbClr val="7030A0"/>
              </a:solidFill>
            </a:endParaRPr>
          </a:p>
        </p:txBody>
      </p:sp>
      <p:sp>
        <p:nvSpPr>
          <p:cNvPr id="3" name="TextBox 2"/>
          <p:cNvSpPr txBox="1"/>
          <p:nvPr/>
        </p:nvSpPr>
        <p:spPr>
          <a:xfrm>
            <a:off x="381000" y="990600"/>
            <a:ext cx="8763000" cy="5647700"/>
          </a:xfrm>
          <a:prstGeom prst="rect">
            <a:avLst/>
          </a:prstGeom>
          <a:noFill/>
        </p:spPr>
        <p:txBody>
          <a:bodyPr wrap="square" rtlCol="0">
            <a:spAutoFit/>
          </a:bodyPr>
          <a:lstStyle/>
          <a:p>
            <a:r>
              <a:rPr lang="en-US" sz="2400" dirty="0" smtClean="0">
                <a:solidFill>
                  <a:srgbClr val="7030A0"/>
                </a:solidFill>
              </a:rPr>
              <a:t>Zack has $8 more than Brittany. </a:t>
            </a:r>
            <a:r>
              <a:rPr lang="en-US" sz="2400" b="1" dirty="0" smtClean="0">
                <a:solidFill>
                  <a:srgbClr val="7030A0"/>
                </a:solidFill>
              </a:rPr>
              <a:t>If Brittany has $12</a:t>
            </a:r>
            <a:r>
              <a:rPr lang="en-US" sz="2400" dirty="0" smtClean="0">
                <a:solidFill>
                  <a:srgbClr val="7030A0"/>
                </a:solidFill>
              </a:rPr>
              <a:t>, how much do they have in all?</a:t>
            </a:r>
          </a:p>
          <a:p>
            <a:endParaRPr lang="en-US" sz="1000" dirty="0">
              <a:solidFill>
                <a:srgbClr val="7030A0"/>
              </a:solidFill>
            </a:endParaRPr>
          </a:p>
          <a:p>
            <a:r>
              <a:rPr lang="en-US" sz="2400" dirty="0" smtClean="0">
                <a:solidFill>
                  <a:srgbClr val="7030A0"/>
                </a:solidFill>
              </a:rPr>
              <a:t>What are the quantities?</a:t>
            </a:r>
          </a:p>
          <a:p>
            <a:endParaRPr lang="en-US" sz="2400" dirty="0">
              <a:solidFill>
                <a:srgbClr val="7030A0"/>
              </a:solidFill>
            </a:endParaRPr>
          </a:p>
          <a:p>
            <a:r>
              <a:rPr lang="en-US" sz="2400" dirty="0" smtClean="0">
                <a:solidFill>
                  <a:srgbClr val="7030A0"/>
                </a:solidFill>
              </a:rPr>
              <a:t>                Zack       </a:t>
            </a:r>
          </a:p>
          <a:p>
            <a:endParaRPr lang="en-US" sz="900" dirty="0">
              <a:solidFill>
                <a:srgbClr val="7030A0"/>
              </a:solidFill>
            </a:endParaRPr>
          </a:p>
          <a:p>
            <a:r>
              <a:rPr lang="en-US" sz="2400" dirty="0" smtClean="0">
                <a:solidFill>
                  <a:srgbClr val="7030A0"/>
                </a:solidFill>
              </a:rPr>
              <a:t>                Brittany</a:t>
            </a:r>
          </a:p>
          <a:p>
            <a:endParaRPr lang="en-US" sz="2400" dirty="0">
              <a:solidFill>
                <a:srgbClr val="7030A0"/>
              </a:solidFill>
            </a:endParaRPr>
          </a:p>
          <a:p>
            <a:r>
              <a:rPr lang="en-US" sz="2400" dirty="0" smtClean="0">
                <a:solidFill>
                  <a:srgbClr val="7030A0"/>
                </a:solidFill>
              </a:rPr>
              <a:t>                Zack</a:t>
            </a:r>
          </a:p>
          <a:p>
            <a:endParaRPr lang="en-US" sz="1000" dirty="0">
              <a:solidFill>
                <a:srgbClr val="7030A0"/>
              </a:solidFill>
            </a:endParaRPr>
          </a:p>
          <a:p>
            <a:r>
              <a:rPr lang="en-US" sz="2400" dirty="0" smtClean="0">
                <a:solidFill>
                  <a:srgbClr val="7030A0"/>
                </a:solidFill>
              </a:rPr>
              <a:t>               Brittany</a:t>
            </a:r>
          </a:p>
          <a:p>
            <a:endParaRPr lang="en-US" sz="1000" dirty="0">
              <a:solidFill>
                <a:srgbClr val="7030A0"/>
              </a:solidFill>
            </a:endParaRPr>
          </a:p>
          <a:p>
            <a:endParaRPr lang="en-US" sz="2400" dirty="0" smtClean="0">
              <a:solidFill>
                <a:srgbClr val="7030A0"/>
              </a:solidFill>
            </a:endParaRPr>
          </a:p>
          <a:p>
            <a:r>
              <a:rPr lang="en-US" sz="2400" dirty="0" smtClean="0">
                <a:solidFill>
                  <a:srgbClr val="7030A0"/>
                </a:solidFill>
              </a:rPr>
              <a:t>(No working memory needed, full focus can be on the problem)</a:t>
            </a:r>
          </a:p>
          <a:p>
            <a:r>
              <a:rPr lang="en-US" sz="2400" dirty="0" smtClean="0">
                <a:solidFill>
                  <a:srgbClr val="7030A0"/>
                </a:solidFill>
              </a:rPr>
              <a:t>$12 + $12 + $8 = $32</a:t>
            </a:r>
          </a:p>
          <a:p>
            <a:endParaRPr lang="en-US" sz="1000" dirty="0" smtClean="0">
              <a:solidFill>
                <a:srgbClr val="7030A0"/>
              </a:solidFill>
            </a:endParaRPr>
          </a:p>
          <a:p>
            <a:r>
              <a:rPr lang="en-US" sz="2400" dirty="0" smtClean="0">
                <a:solidFill>
                  <a:srgbClr val="7030A0"/>
                </a:solidFill>
              </a:rPr>
              <a:t>Zack and Brittany have $32 together</a:t>
            </a:r>
            <a:endParaRPr lang="en-US" sz="2400" dirty="0">
              <a:solidFill>
                <a:srgbClr val="7030A0"/>
              </a:solidFill>
            </a:endParaRPr>
          </a:p>
        </p:txBody>
      </p:sp>
      <p:grpSp>
        <p:nvGrpSpPr>
          <p:cNvPr id="10" name="Group 9"/>
          <p:cNvGrpSpPr/>
          <p:nvPr/>
        </p:nvGrpSpPr>
        <p:grpSpPr>
          <a:xfrm>
            <a:off x="2971800" y="2819400"/>
            <a:ext cx="2590800" cy="2133600"/>
            <a:chOff x="2971800" y="2819400"/>
            <a:chExt cx="2590800" cy="2133600"/>
          </a:xfrm>
        </p:grpSpPr>
        <p:sp>
          <p:nvSpPr>
            <p:cNvPr id="4" name="Rectangle 3"/>
            <p:cNvSpPr/>
            <p:nvPr/>
          </p:nvSpPr>
          <p:spPr>
            <a:xfrm>
              <a:off x="2971800" y="28194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$12</a:t>
              </a:r>
              <a:endParaRPr lang="en-US" b="1" dirty="0"/>
            </a:p>
          </p:txBody>
        </p:sp>
        <p:sp>
          <p:nvSpPr>
            <p:cNvPr id="6" name="Rectangle 5"/>
            <p:cNvSpPr/>
            <p:nvPr/>
          </p:nvSpPr>
          <p:spPr>
            <a:xfrm>
              <a:off x="4876800" y="2819400"/>
              <a:ext cx="685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$8</a:t>
              </a:r>
              <a:endParaRPr lang="en-US" b="1" dirty="0"/>
            </a:p>
          </p:txBody>
        </p:sp>
        <p:sp>
          <p:nvSpPr>
            <p:cNvPr id="7" name="Rectangle 6"/>
            <p:cNvSpPr/>
            <p:nvPr/>
          </p:nvSpPr>
          <p:spPr>
            <a:xfrm>
              <a:off x="2971800" y="41910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$12</a:t>
              </a:r>
              <a:endParaRPr lang="en-US" b="1" dirty="0"/>
            </a:p>
          </p:txBody>
        </p:sp>
        <p:sp>
          <p:nvSpPr>
            <p:cNvPr id="8" name="Rectangle 7"/>
            <p:cNvSpPr/>
            <p:nvPr/>
          </p:nvSpPr>
          <p:spPr>
            <a:xfrm>
              <a:off x="2971800" y="4724400"/>
              <a:ext cx="1828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$12</a:t>
              </a:r>
              <a:endParaRPr lang="en-US" b="1" dirty="0"/>
            </a:p>
          </p:txBody>
        </p:sp>
        <p:sp>
          <p:nvSpPr>
            <p:cNvPr id="9" name="Rectangle 8"/>
            <p:cNvSpPr/>
            <p:nvPr/>
          </p:nvSpPr>
          <p:spPr>
            <a:xfrm>
              <a:off x="4876800" y="4191000"/>
              <a:ext cx="685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$8</a:t>
              </a:r>
              <a:endParaRPr lang="en-US" b="1" dirty="0"/>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solidFill>
                  <a:srgbClr val="7030A0"/>
                </a:solidFill>
              </a:rPr>
              <a:t>Multiplication/Division</a:t>
            </a:r>
            <a:endParaRPr lang="en-US" b="1" dirty="0">
              <a:solidFill>
                <a:srgbClr val="7030A0"/>
              </a:solidFill>
            </a:endParaRPr>
          </a:p>
        </p:txBody>
      </p:sp>
      <p:sp>
        <p:nvSpPr>
          <p:cNvPr id="3" name="TextBox 2"/>
          <p:cNvSpPr txBox="1"/>
          <p:nvPr/>
        </p:nvSpPr>
        <p:spPr>
          <a:xfrm>
            <a:off x="685800" y="914400"/>
            <a:ext cx="7620000" cy="5632311"/>
          </a:xfrm>
          <a:prstGeom prst="rect">
            <a:avLst/>
          </a:prstGeom>
          <a:noFill/>
        </p:spPr>
        <p:txBody>
          <a:bodyPr wrap="square" rtlCol="0">
            <a:spAutoFit/>
          </a:bodyPr>
          <a:lstStyle/>
          <a:p>
            <a:pPr algn="ctr"/>
            <a:r>
              <a:rPr lang="en-US" dirty="0" smtClean="0"/>
              <a:t>From </a:t>
            </a:r>
            <a:r>
              <a:rPr lang="en-US" dirty="0" err="1" smtClean="0"/>
              <a:t>KidSpot</a:t>
            </a:r>
            <a:r>
              <a:rPr lang="en-US" baseline="30000" dirty="0" err="1" smtClean="0"/>
              <a:t>TM</a:t>
            </a:r>
            <a:r>
              <a:rPr lang="en-US" baseline="30000" dirty="0" smtClean="0"/>
              <a:t>  </a:t>
            </a:r>
            <a:r>
              <a:rPr lang="en-US" dirty="0" smtClean="0"/>
              <a:t>by Dan Thompson</a:t>
            </a:r>
            <a:endParaRPr lang="en-US" dirty="0"/>
          </a:p>
          <a:p>
            <a:pPr algn="ctr"/>
            <a:endParaRPr lang="en-US" dirty="0" smtClean="0"/>
          </a:p>
          <a:p>
            <a:r>
              <a:rPr lang="en-US" sz="2400" dirty="0" smtClean="0"/>
              <a:t>Bailey and Chris are pooling their money to buy a video game. They find they have just enough money to buy a $36 game.  Chris has three times as much money as Bailey.  How much does each have?</a:t>
            </a:r>
          </a:p>
          <a:p>
            <a:endParaRPr lang="en-US" sz="2400" dirty="0" smtClean="0"/>
          </a:p>
          <a:p>
            <a:pPr algn="ctr"/>
            <a:r>
              <a:rPr lang="en-US" sz="2400" b="1" dirty="0" smtClean="0">
                <a:solidFill>
                  <a:srgbClr val="7030A0"/>
                </a:solidFill>
              </a:rPr>
              <a:t>Model the quantities</a:t>
            </a:r>
          </a:p>
          <a:p>
            <a:endParaRPr lang="en-US" dirty="0"/>
          </a:p>
          <a:p>
            <a:r>
              <a:rPr lang="en-US" sz="2400" b="1" dirty="0" smtClean="0">
                <a:solidFill>
                  <a:srgbClr val="7030A0"/>
                </a:solidFill>
              </a:rPr>
              <a:t>Bailey</a:t>
            </a:r>
            <a:r>
              <a:rPr lang="en-US" dirty="0" smtClean="0"/>
              <a:t>			</a:t>
            </a:r>
          </a:p>
          <a:p>
            <a:r>
              <a:rPr lang="en-US" dirty="0" smtClean="0"/>
              <a:t>					</a:t>
            </a:r>
            <a:r>
              <a:rPr lang="en-US" b="1" dirty="0" smtClean="0"/>
              <a:t>                 </a:t>
            </a:r>
            <a:r>
              <a:rPr lang="en-US" sz="2400" b="1" dirty="0" smtClean="0">
                <a:solidFill>
                  <a:srgbClr val="7030A0"/>
                </a:solidFill>
              </a:rPr>
              <a:t>$36 Total</a:t>
            </a:r>
            <a:endParaRPr lang="en-US" sz="2400" b="1" dirty="0">
              <a:solidFill>
                <a:srgbClr val="7030A0"/>
              </a:solidFill>
            </a:endParaRPr>
          </a:p>
          <a:p>
            <a:r>
              <a:rPr lang="en-US" sz="2400" b="1" dirty="0" smtClean="0">
                <a:solidFill>
                  <a:srgbClr val="7030A0"/>
                </a:solidFill>
              </a:rPr>
              <a:t>Chris</a:t>
            </a:r>
            <a:r>
              <a:rPr lang="en-US" b="1" dirty="0" smtClean="0">
                <a:solidFill>
                  <a:srgbClr val="7030A0"/>
                </a:solidFill>
              </a:rPr>
              <a:t>   </a:t>
            </a:r>
          </a:p>
          <a:p>
            <a:endParaRPr lang="en-US" dirty="0"/>
          </a:p>
          <a:p>
            <a:r>
              <a:rPr lang="en-US" sz="2400" b="1" dirty="0" smtClean="0">
                <a:solidFill>
                  <a:srgbClr val="7030A0"/>
                </a:solidFill>
              </a:rPr>
              <a:t>Together they have 4 times Bailey’s amount which is $36</a:t>
            </a:r>
          </a:p>
          <a:p>
            <a:r>
              <a:rPr lang="en-US" sz="2400" b="1" dirty="0" smtClean="0">
                <a:solidFill>
                  <a:srgbClr val="7030A0"/>
                </a:solidFill>
              </a:rPr>
              <a:t>Bailey must have ¼ of the total or $9</a:t>
            </a:r>
          </a:p>
          <a:p>
            <a:r>
              <a:rPr lang="en-US" sz="2400" b="1" dirty="0" smtClean="0">
                <a:solidFill>
                  <a:srgbClr val="7030A0"/>
                </a:solidFill>
              </a:rPr>
              <a:t>Chris has three times as much as Bailey or $27</a:t>
            </a:r>
            <a:endParaRPr lang="en-US" b="1" dirty="0"/>
          </a:p>
        </p:txBody>
      </p:sp>
      <p:grpSp>
        <p:nvGrpSpPr>
          <p:cNvPr id="9" name="Group 8"/>
          <p:cNvGrpSpPr/>
          <p:nvPr/>
        </p:nvGrpSpPr>
        <p:grpSpPr>
          <a:xfrm>
            <a:off x="2209800" y="4114800"/>
            <a:ext cx="3581400" cy="914400"/>
            <a:chOff x="2209800" y="3429000"/>
            <a:chExt cx="3581400" cy="914400"/>
          </a:xfrm>
        </p:grpSpPr>
        <p:sp>
          <p:nvSpPr>
            <p:cNvPr id="4" name="Rectangle 3"/>
            <p:cNvSpPr/>
            <p:nvPr/>
          </p:nvSpPr>
          <p:spPr>
            <a:xfrm>
              <a:off x="2209800" y="34290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09800" y="41148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48200" y="41148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29000" y="41148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b="1" dirty="0" smtClean="0">
                <a:solidFill>
                  <a:srgbClr val="7030A0"/>
                </a:solidFill>
              </a:rPr>
              <a:t>Proportions</a:t>
            </a:r>
            <a:endParaRPr lang="en-US" b="1" dirty="0">
              <a:solidFill>
                <a:srgbClr val="7030A0"/>
              </a:solidFill>
            </a:endParaRPr>
          </a:p>
        </p:txBody>
      </p:sp>
      <p:sp>
        <p:nvSpPr>
          <p:cNvPr id="3" name="TextBox 2"/>
          <p:cNvSpPr txBox="1"/>
          <p:nvPr/>
        </p:nvSpPr>
        <p:spPr>
          <a:xfrm>
            <a:off x="228600" y="838200"/>
            <a:ext cx="8915400" cy="4893647"/>
          </a:xfrm>
          <a:prstGeom prst="rect">
            <a:avLst/>
          </a:prstGeom>
          <a:noFill/>
        </p:spPr>
        <p:txBody>
          <a:bodyPr wrap="square" rtlCol="0">
            <a:spAutoFit/>
          </a:bodyPr>
          <a:lstStyle/>
          <a:p>
            <a:r>
              <a:rPr lang="en-US" sz="2400" dirty="0" smtClean="0"/>
              <a:t>A recipe uses 2 cups of orange concentrate and 5 cups of water.  How much of each must be used to have 21 cups total?</a:t>
            </a:r>
          </a:p>
          <a:p>
            <a:endParaRPr lang="en-US" sz="2400" dirty="0" smtClean="0"/>
          </a:p>
          <a:p>
            <a:endParaRPr lang="en-US" sz="1000" dirty="0" smtClean="0"/>
          </a:p>
          <a:p>
            <a:r>
              <a:rPr lang="en-US" b="1" dirty="0" smtClean="0"/>
              <a:t>	</a:t>
            </a:r>
            <a:r>
              <a:rPr lang="en-US" sz="2400" b="1" dirty="0" smtClean="0">
                <a:solidFill>
                  <a:srgbClr val="7030A0"/>
                </a:solidFill>
              </a:rPr>
              <a:t>	7 cups total</a:t>
            </a:r>
          </a:p>
          <a:p>
            <a:endParaRPr lang="en-US" sz="1000" dirty="0"/>
          </a:p>
          <a:p>
            <a:r>
              <a:rPr lang="en-US" sz="2400" b="1" dirty="0" smtClean="0">
                <a:solidFill>
                  <a:srgbClr val="7030A0"/>
                </a:solidFill>
              </a:rPr>
              <a:t>Recipe </a:t>
            </a:r>
          </a:p>
          <a:p>
            <a:r>
              <a:rPr lang="en-US" sz="2400" b="1" dirty="0" smtClean="0">
                <a:solidFill>
                  <a:srgbClr val="7030A0"/>
                </a:solidFill>
              </a:rPr>
              <a:t>  </a:t>
            </a:r>
            <a:r>
              <a:rPr lang="en-US" dirty="0" smtClean="0"/>
              <a:t>  						                    </a:t>
            </a:r>
          </a:p>
          <a:p>
            <a:r>
              <a:rPr lang="en-US" dirty="0" smtClean="0"/>
              <a:t>		</a:t>
            </a:r>
            <a:r>
              <a:rPr lang="en-US" sz="2400" b="1" dirty="0" smtClean="0">
                <a:solidFill>
                  <a:srgbClr val="7030A0"/>
                </a:solidFill>
              </a:rPr>
              <a:t>21 cups total</a:t>
            </a:r>
          </a:p>
          <a:p>
            <a:endParaRPr lang="en-US" sz="1000" dirty="0" smtClean="0"/>
          </a:p>
          <a:p>
            <a:r>
              <a:rPr lang="en-US" sz="2400" b="1" dirty="0" smtClean="0">
                <a:solidFill>
                  <a:srgbClr val="7030A0"/>
                </a:solidFill>
              </a:rPr>
              <a:t>Extended</a:t>
            </a:r>
          </a:p>
          <a:p>
            <a:endParaRPr lang="en-US" sz="2400" b="1" dirty="0" smtClean="0">
              <a:solidFill>
                <a:srgbClr val="7030A0"/>
              </a:solidFill>
            </a:endParaRPr>
          </a:p>
          <a:p>
            <a:endParaRPr lang="en-US" sz="2400" b="1" dirty="0" smtClean="0">
              <a:solidFill>
                <a:srgbClr val="7030A0"/>
              </a:solidFill>
            </a:endParaRPr>
          </a:p>
          <a:p>
            <a:r>
              <a:rPr lang="en-US" sz="2400" b="1" dirty="0" smtClean="0">
                <a:solidFill>
                  <a:srgbClr val="7030A0"/>
                </a:solidFill>
              </a:rPr>
              <a:t>	</a:t>
            </a:r>
            <a:r>
              <a:rPr lang="en-US" dirty="0" smtClean="0"/>
              <a:t>						  </a:t>
            </a:r>
          </a:p>
          <a:p>
            <a:endParaRPr lang="en-US" dirty="0"/>
          </a:p>
        </p:txBody>
      </p:sp>
      <p:sp>
        <p:nvSpPr>
          <p:cNvPr id="4" name="Rectangle 3"/>
          <p:cNvSpPr/>
          <p:nvPr/>
        </p:nvSpPr>
        <p:spPr>
          <a:xfrm>
            <a:off x="1981200" y="274320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 cups</a:t>
            </a:r>
            <a:endParaRPr lang="en-US" b="1" dirty="0"/>
          </a:p>
        </p:txBody>
      </p:sp>
      <p:sp>
        <p:nvSpPr>
          <p:cNvPr id="5" name="Rectangle 4"/>
          <p:cNvSpPr/>
          <p:nvPr/>
        </p:nvSpPr>
        <p:spPr>
          <a:xfrm>
            <a:off x="3352800" y="27432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 cups</a:t>
            </a:r>
            <a:endParaRPr lang="en-US" b="1" dirty="0"/>
          </a:p>
        </p:txBody>
      </p:sp>
      <p:sp>
        <p:nvSpPr>
          <p:cNvPr id="6" name="Rectangle 5"/>
          <p:cNvSpPr/>
          <p:nvPr/>
        </p:nvSpPr>
        <p:spPr>
          <a:xfrm>
            <a:off x="1981200" y="39624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7" name="Rectangle 6"/>
          <p:cNvSpPr/>
          <p:nvPr/>
        </p:nvSpPr>
        <p:spPr>
          <a:xfrm>
            <a:off x="4191000" y="3962400"/>
            <a:ext cx="3048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2" name="Rectangle 11"/>
          <p:cNvSpPr/>
          <p:nvPr/>
        </p:nvSpPr>
        <p:spPr>
          <a:xfrm>
            <a:off x="609600" y="4648200"/>
            <a:ext cx="7391400" cy="1200329"/>
          </a:xfrm>
          <a:prstGeom prst="rect">
            <a:avLst/>
          </a:prstGeom>
        </p:spPr>
        <p:txBody>
          <a:bodyPr wrap="square">
            <a:spAutoFit/>
          </a:bodyPr>
          <a:lstStyle/>
          <a:p>
            <a:r>
              <a:rPr lang="en-US" sz="2400" dirty="0" smtClean="0"/>
              <a:t>Creating proportions and cross multiplying without understanding the relationship  can lead to illogical answers and a lack of real understanding of proportions.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b="1" dirty="0" smtClean="0">
                <a:solidFill>
                  <a:srgbClr val="7030A0"/>
                </a:solidFill>
              </a:rPr>
              <a:t>Proportions</a:t>
            </a:r>
            <a:endParaRPr lang="en-US" b="1" dirty="0">
              <a:solidFill>
                <a:srgbClr val="7030A0"/>
              </a:solidFill>
            </a:endParaRPr>
          </a:p>
        </p:txBody>
      </p:sp>
      <p:sp>
        <p:nvSpPr>
          <p:cNvPr id="3" name="TextBox 2"/>
          <p:cNvSpPr txBox="1"/>
          <p:nvPr/>
        </p:nvSpPr>
        <p:spPr>
          <a:xfrm>
            <a:off x="228600" y="838200"/>
            <a:ext cx="8686800" cy="4708981"/>
          </a:xfrm>
          <a:prstGeom prst="rect">
            <a:avLst/>
          </a:prstGeom>
          <a:noFill/>
        </p:spPr>
        <p:txBody>
          <a:bodyPr wrap="square" rtlCol="0">
            <a:spAutoFit/>
          </a:bodyPr>
          <a:lstStyle/>
          <a:p>
            <a:r>
              <a:rPr lang="en-US" sz="2400" dirty="0" smtClean="0"/>
              <a:t>A recipe uses 2 cups of orange concentrate and 5 cups of water.  How much of each must be used to have 21 cups total?</a:t>
            </a:r>
          </a:p>
          <a:p>
            <a:endParaRPr lang="en-US" sz="1000" dirty="0" smtClean="0"/>
          </a:p>
          <a:p>
            <a:r>
              <a:rPr lang="en-US" b="1" dirty="0" smtClean="0"/>
              <a:t>	</a:t>
            </a:r>
            <a:r>
              <a:rPr lang="en-US" sz="2400" b="1" dirty="0" smtClean="0">
                <a:solidFill>
                  <a:srgbClr val="7030A0"/>
                </a:solidFill>
              </a:rPr>
              <a:t>	7 cups total</a:t>
            </a:r>
          </a:p>
          <a:p>
            <a:endParaRPr lang="en-US" sz="1000" dirty="0"/>
          </a:p>
          <a:p>
            <a:r>
              <a:rPr lang="en-US" sz="2400" b="1" dirty="0" smtClean="0">
                <a:solidFill>
                  <a:srgbClr val="7030A0"/>
                </a:solidFill>
              </a:rPr>
              <a:t>Recipe </a:t>
            </a:r>
          </a:p>
          <a:p>
            <a:r>
              <a:rPr lang="en-US" sz="2400" b="1" dirty="0" smtClean="0">
                <a:solidFill>
                  <a:srgbClr val="7030A0"/>
                </a:solidFill>
              </a:rPr>
              <a:t>  </a:t>
            </a:r>
            <a:r>
              <a:rPr lang="en-US" dirty="0" smtClean="0"/>
              <a:t>  						                    </a:t>
            </a:r>
          </a:p>
          <a:p>
            <a:r>
              <a:rPr lang="en-US" dirty="0" smtClean="0"/>
              <a:t>	</a:t>
            </a:r>
            <a:endParaRPr lang="en-US" sz="2400" b="1" dirty="0" smtClean="0">
              <a:solidFill>
                <a:srgbClr val="7030A0"/>
              </a:solidFill>
            </a:endParaRPr>
          </a:p>
          <a:p>
            <a:endParaRPr lang="en-US" sz="1000" dirty="0" smtClean="0"/>
          </a:p>
          <a:p>
            <a:r>
              <a:rPr lang="en-US" sz="2400" b="1" dirty="0" smtClean="0">
                <a:solidFill>
                  <a:srgbClr val="7030A0"/>
                </a:solidFill>
              </a:rPr>
              <a:t>The total is 3 times the recipe, so each ingredient is tripled.</a:t>
            </a:r>
          </a:p>
          <a:p>
            <a:endParaRPr lang="en-US" sz="2400" b="1" dirty="0" smtClean="0">
              <a:solidFill>
                <a:srgbClr val="7030A0"/>
              </a:solidFill>
            </a:endParaRPr>
          </a:p>
          <a:p>
            <a:r>
              <a:rPr lang="en-US" sz="2400" dirty="0" smtClean="0"/>
              <a:t>		</a:t>
            </a:r>
            <a:r>
              <a:rPr lang="en-US" sz="2400" b="1" dirty="0" smtClean="0">
                <a:solidFill>
                  <a:srgbClr val="7030A0"/>
                </a:solidFill>
              </a:rPr>
              <a:t>21 cups total</a:t>
            </a:r>
          </a:p>
          <a:p>
            <a:endParaRPr lang="en-US" dirty="0"/>
          </a:p>
          <a:p>
            <a:r>
              <a:rPr lang="en-US" sz="2400" b="1" dirty="0" smtClean="0">
                <a:solidFill>
                  <a:srgbClr val="7030A0"/>
                </a:solidFill>
              </a:rPr>
              <a:t>Extended</a:t>
            </a:r>
          </a:p>
          <a:p>
            <a:endParaRPr lang="en-US" dirty="0"/>
          </a:p>
        </p:txBody>
      </p:sp>
      <p:sp>
        <p:nvSpPr>
          <p:cNvPr id="4" name="Rectangle 3"/>
          <p:cNvSpPr/>
          <p:nvPr/>
        </p:nvSpPr>
        <p:spPr>
          <a:xfrm>
            <a:off x="1981200" y="2514600"/>
            <a:ext cx="914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 cups</a:t>
            </a:r>
            <a:endParaRPr lang="en-US" b="1" dirty="0"/>
          </a:p>
        </p:txBody>
      </p:sp>
      <p:sp>
        <p:nvSpPr>
          <p:cNvPr id="5" name="Rectangle 4"/>
          <p:cNvSpPr/>
          <p:nvPr/>
        </p:nvSpPr>
        <p:spPr>
          <a:xfrm>
            <a:off x="3352800" y="25146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 cups</a:t>
            </a:r>
            <a:endParaRPr lang="en-US" b="1" dirty="0"/>
          </a:p>
        </p:txBody>
      </p:sp>
      <p:sp>
        <p:nvSpPr>
          <p:cNvPr id="10" name="Rectangle 9"/>
          <p:cNvSpPr/>
          <p:nvPr/>
        </p:nvSpPr>
        <p:spPr>
          <a:xfrm>
            <a:off x="1981200" y="48768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6 cups</a:t>
            </a:r>
            <a:endParaRPr lang="en-US" b="1" dirty="0"/>
          </a:p>
        </p:txBody>
      </p:sp>
      <p:sp>
        <p:nvSpPr>
          <p:cNvPr id="11" name="Rectangle 10"/>
          <p:cNvSpPr/>
          <p:nvPr/>
        </p:nvSpPr>
        <p:spPr>
          <a:xfrm>
            <a:off x="4191000" y="4876800"/>
            <a:ext cx="3048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15 cups</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lstStyle/>
          <a:p>
            <a:r>
              <a:rPr lang="en-US" b="1" dirty="0" smtClean="0">
                <a:solidFill>
                  <a:srgbClr val="7030A0"/>
                </a:solidFill>
              </a:rPr>
              <a:t>Some Algebra</a:t>
            </a:r>
            <a:endParaRPr lang="en-US" b="1" dirty="0">
              <a:solidFill>
                <a:srgbClr val="7030A0"/>
              </a:solidFill>
            </a:endParaRPr>
          </a:p>
        </p:txBody>
      </p:sp>
      <p:sp>
        <p:nvSpPr>
          <p:cNvPr id="3" name="TextBox 2"/>
          <p:cNvSpPr txBox="1"/>
          <p:nvPr/>
        </p:nvSpPr>
        <p:spPr>
          <a:xfrm>
            <a:off x="304800" y="838201"/>
            <a:ext cx="8610600" cy="5663089"/>
          </a:xfrm>
          <a:prstGeom prst="rect">
            <a:avLst/>
          </a:prstGeom>
          <a:noFill/>
        </p:spPr>
        <p:txBody>
          <a:bodyPr wrap="square" rtlCol="0">
            <a:spAutoFit/>
          </a:bodyPr>
          <a:lstStyle/>
          <a:p>
            <a:r>
              <a:rPr lang="en-US" sz="2400" dirty="0" smtClean="0"/>
              <a:t>One number is 4 more than another number and the sum of the numbers is 26. What are the numbers.  </a:t>
            </a:r>
          </a:p>
          <a:p>
            <a:endParaRPr lang="en-US" sz="1000" dirty="0"/>
          </a:p>
          <a:p>
            <a:r>
              <a:rPr lang="en-US" sz="2400" dirty="0" smtClean="0"/>
              <a:t>The usual solution involves using two equations to solve algebraically or purely symbolically. </a:t>
            </a:r>
          </a:p>
          <a:p>
            <a:endParaRPr lang="en-US" sz="1000" dirty="0"/>
          </a:p>
          <a:p>
            <a:endParaRPr lang="en-US" sz="1000" b="1" dirty="0" smtClean="0">
              <a:solidFill>
                <a:srgbClr val="7030A0"/>
              </a:solidFill>
            </a:endParaRPr>
          </a:p>
          <a:p>
            <a:r>
              <a:rPr lang="en-US" sz="2400" b="1" dirty="0" smtClean="0">
                <a:solidFill>
                  <a:srgbClr val="7030A0"/>
                </a:solidFill>
              </a:rPr>
              <a:t>First number</a:t>
            </a:r>
          </a:p>
          <a:p>
            <a:r>
              <a:rPr lang="en-US" sz="1000" dirty="0" smtClean="0"/>
              <a:t>						</a:t>
            </a:r>
            <a:endParaRPr lang="en-US" sz="1000" b="1" dirty="0">
              <a:solidFill>
                <a:srgbClr val="7030A0"/>
              </a:solidFill>
            </a:endParaRPr>
          </a:p>
          <a:p>
            <a:r>
              <a:rPr lang="en-US" sz="2400" b="1" dirty="0" smtClean="0">
                <a:solidFill>
                  <a:srgbClr val="7030A0"/>
                </a:solidFill>
              </a:rPr>
              <a:t>Second number				       Total is 26</a:t>
            </a:r>
          </a:p>
          <a:p>
            <a:endParaRPr lang="en-US" sz="2400" dirty="0"/>
          </a:p>
          <a:p>
            <a:r>
              <a:rPr lang="en-US" sz="2400" dirty="0" smtClean="0"/>
              <a:t>If we subtract the 4 from the first number, then the two numbers are equal and add to 22.</a:t>
            </a:r>
          </a:p>
          <a:p>
            <a:endParaRPr lang="en-US" sz="1000" dirty="0" smtClean="0"/>
          </a:p>
          <a:p>
            <a:r>
              <a:rPr lang="en-US" sz="2400" dirty="0" smtClean="0"/>
              <a:t>The first number must be half of 22 plus 4 or 11 + 4 = 15</a:t>
            </a:r>
          </a:p>
          <a:p>
            <a:r>
              <a:rPr lang="en-US" sz="2400" dirty="0" smtClean="0"/>
              <a:t>The second number is half of 22 or 11. </a:t>
            </a:r>
          </a:p>
          <a:p>
            <a:endParaRPr lang="en-US" sz="1000" dirty="0" smtClean="0"/>
          </a:p>
          <a:p>
            <a:r>
              <a:rPr lang="en-US" sz="2400" b="1" dirty="0" smtClean="0">
                <a:solidFill>
                  <a:srgbClr val="7030A0"/>
                </a:solidFill>
              </a:rPr>
              <a:t>Algebraic thinking without the symbolic representation.</a:t>
            </a:r>
            <a:endParaRPr lang="en-US" sz="2400" b="1" dirty="0">
              <a:solidFill>
                <a:srgbClr val="7030A0"/>
              </a:solidFill>
            </a:endParaRPr>
          </a:p>
        </p:txBody>
      </p:sp>
      <p:sp>
        <p:nvSpPr>
          <p:cNvPr id="6" name="Rectangle 5"/>
          <p:cNvSpPr/>
          <p:nvPr/>
        </p:nvSpPr>
        <p:spPr>
          <a:xfrm>
            <a:off x="3048000" y="28956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0" y="34290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895600"/>
            <a:ext cx="609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lstStyle/>
          <a:p>
            <a:r>
              <a:rPr lang="en-US" b="1" dirty="0" smtClean="0">
                <a:solidFill>
                  <a:srgbClr val="7030A0"/>
                </a:solidFill>
              </a:rPr>
              <a:t>Some Algebra</a:t>
            </a:r>
            <a:endParaRPr lang="en-US" b="1" dirty="0">
              <a:solidFill>
                <a:srgbClr val="7030A0"/>
              </a:solidFill>
            </a:endParaRPr>
          </a:p>
        </p:txBody>
      </p:sp>
      <p:sp>
        <p:nvSpPr>
          <p:cNvPr id="3" name="TextBox 2"/>
          <p:cNvSpPr txBox="1"/>
          <p:nvPr/>
        </p:nvSpPr>
        <p:spPr>
          <a:xfrm>
            <a:off x="304800" y="838201"/>
            <a:ext cx="8610600" cy="5447645"/>
          </a:xfrm>
          <a:prstGeom prst="rect">
            <a:avLst/>
          </a:prstGeom>
          <a:noFill/>
        </p:spPr>
        <p:txBody>
          <a:bodyPr wrap="square" rtlCol="0">
            <a:spAutoFit/>
          </a:bodyPr>
          <a:lstStyle/>
          <a:p>
            <a:endParaRPr lang="en-US" sz="1000" dirty="0"/>
          </a:p>
          <a:p>
            <a:endParaRPr lang="en-US" sz="1000" b="1" dirty="0" smtClean="0">
              <a:solidFill>
                <a:srgbClr val="7030A0"/>
              </a:solidFill>
            </a:endParaRPr>
          </a:p>
          <a:p>
            <a:r>
              <a:rPr lang="en-US" sz="2400" b="1" dirty="0" smtClean="0">
                <a:solidFill>
                  <a:srgbClr val="002060"/>
                </a:solidFill>
              </a:rPr>
              <a:t>First number</a:t>
            </a:r>
          </a:p>
          <a:p>
            <a:r>
              <a:rPr lang="en-US" sz="1000" dirty="0" smtClean="0">
                <a:solidFill>
                  <a:srgbClr val="002060"/>
                </a:solidFill>
              </a:rPr>
              <a:t>						</a:t>
            </a:r>
            <a:endParaRPr lang="en-US" sz="1000" b="1" dirty="0">
              <a:solidFill>
                <a:srgbClr val="002060"/>
              </a:solidFill>
            </a:endParaRPr>
          </a:p>
          <a:p>
            <a:r>
              <a:rPr lang="en-US" sz="2400" b="1" dirty="0" smtClean="0">
                <a:solidFill>
                  <a:srgbClr val="002060"/>
                </a:solidFill>
              </a:rPr>
              <a:t>Second number</a:t>
            </a:r>
            <a:r>
              <a:rPr lang="en-US" sz="2400" b="1" dirty="0" smtClean="0">
                <a:solidFill>
                  <a:srgbClr val="7030A0"/>
                </a:solidFill>
              </a:rPr>
              <a:t>				    </a:t>
            </a:r>
            <a:r>
              <a:rPr lang="en-US" sz="2400" b="1" dirty="0" smtClean="0">
                <a:solidFill>
                  <a:srgbClr val="002060"/>
                </a:solidFill>
              </a:rPr>
              <a:t>Total is 26</a:t>
            </a:r>
          </a:p>
          <a:p>
            <a:endParaRPr lang="en-US" sz="2400" dirty="0"/>
          </a:p>
          <a:p>
            <a:endParaRPr lang="en-US" sz="2400" dirty="0" smtClean="0"/>
          </a:p>
          <a:p>
            <a:r>
              <a:rPr lang="en-US" sz="2400" dirty="0" smtClean="0"/>
              <a:t>If we subtract the 4 from the first number, then the two numbers are equal and add to 22. Visualize the algebraic operation.</a:t>
            </a:r>
          </a:p>
          <a:p>
            <a:endParaRPr lang="en-US" sz="1000" dirty="0" smtClean="0"/>
          </a:p>
          <a:p>
            <a:r>
              <a:rPr lang="en-US" sz="2400" b="1" dirty="0" smtClean="0">
                <a:solidFill>
                  <a:srgbClr val="002060"/>
                </a:solidFill>
              </a:rPr>
              <a:t>First number</a:t>
            </a:r>
          </a:p>
          <a:p>
            <a:r>
              <a:rPr lang="en-US" sz="1000" b="1" dirty="0" smtClean="0">
                <a:solidFill>
                  <a:srgbClr val="002060"/>
                </a:solidFill>
              </a:rPr>
              <a:t>						</a:t>
            </a:r>
            <a:endParaRPr lang="en-US" sz="2400" b="1" dirty="0" smtClean="0">
              <a:solidFill>
                <a:srgbClr val="002060"/>
              </a:solidFill>
            </a:endParaRPr>
          </a:p>
          <a:p>
            <a:r>
              <a:rPr lang="en-US" sz="2400" b="1" dirty="0" smtClean="0">
                <a:solidFill>
                  <a:srgbClr val="002060"/>
                </a:solidFill>
              </a:rPr>
              <a:t>Second number</a:t>
            </a:r>
            <a:r>
              <a:rPr lang="en-US" sz="2400" dirty="0" smtClean="0"/>
              <a:t>				</a:t>
            </a:r>
            <a:r>
              <a:rPr lang="en-US" sz="2400" b="1" dirty="0" smtClean="0">
                <a:solidFill>
                  <a:srgbClr val="002060"/>
                </a:solidFill>
              </a:rPr>
              <a:t>   Total is 22</a:t>
            </a:r>
          </a:p>
          <a:p>
            <a:endParaRPr lang="en-US" sz="2400" dirty="0" smtClean="0"/>
          </a:p>
          <a:p>
            <a:r>
              <a:rPr lang="en-US" sz="2400" dirty="0" smtClean="0"/>
              <a:t>The first number must be half of 22 plus 4 or 11 + 4 = 15</a:t>
            </a:r>
          </a:p>
          <a:p>
            <a:r>
              <a:rPr lang="en-US" sz="2400" dirty="0" smtClean="0"/>
              <a:t>The second number is half of 22 or 11. </a:t>
            </a:r>
          </a:p>
          <a:p>
            <a:endParaRPr lang="en-US" sz="1000" dirty="0" smtClean="0"/>
          </a:p>
          <a:p>
            <a:r>
              <a:rPr lang="en-US" sz="2400" b="1" dirty="0" smtClean="0">
                <a:solidFill>
                  <a:srgbClr val="7030A0"/>
                </a:solidFill>
              </a:rPr>
              <a:t>See what is behind the algebraic manipulation.</a:t>
            </a:r>
            <a:endParaRPr lang="en-US" sz="2400" b="1" dirty="0">
              <a:solidFill>
                <a:srgbClr val="7030A0"/>
              </a:solidFill>
            </a:endParaRPr>
          </a:p>
        </p:txBody>
      </p:sp>
      <p:sp>
        <p:nvSpPr>
          <p:cNvPr id="6" name="Rectangle 5"/>
          <p:cNvSpPr/>
          <p:nvPr/>
        </p:nvSpPr>
        <p:spPr>
          <a:xfrm>
            <a:off x="2667000" y="12954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67000" y="18288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76800" y="1295400"/>
            <a:ext cx="609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7" name="Rectangle 6"/>
          <p:cNvSpPr/>
          <p:nvPr/>
        </p:nvSpPr>
        <p:spPr>
          <a:xfrm>
            <a:off x="2819400" y="37338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19400" y="4267200"/>
            <a:ext cx="2057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solidFill>
                  <a:srgbClr val="7030A0"/>
                </a:solidFill>
              </a:rPr>
              <a:t>More Algebra – Coin Problem</a:t>
            </a:r>
            <a:endParaRPr lang="en-US" b="1" dirty="0">
              <a:solidFill>
                <a:srgbClr val="7030A0"/>
              </a:solidFill>
            </a:endParaRPr>
          </a:p>
        </p:txBody>
      </p:sp>
      <p:sp>
        <p:nvSpPr>
          <p:cNvPr id="3" name="TextBox 2"/>
          <p:cNvSpPr txBox="1"/>
          <p:nvPr/>
        </p:nvSpPr>
        <p:spPr>
          <a:xfrm>
            <a:off x="609600" y="1143000"/>
            <a:ext cx="7924800" cy="5201424"/>
          </a:xfrm>
          <a:prstGeom prst="rect">
            <a:avLst/>
          </a:prstGeom>
          <a:noFill/>
        </p:spPr>
        <p:txBody>
          <a:bodyPr wrap="square" rtlCol="0">
            <a:spAutoFit/>
          </a:bodyPr>
          <a:lstStyle/>
          <a:p>
            <a:pPr algn="ctr"/>
            <a:r>
              <a:rPr lang="en-US" sz="2400" b="1" dirty="0" smtClean="0">
                <a:solidFill>
                  <a:srgbClr val="7030A0"/>
                </a:solidFill>
              </a:rPr>
              <a:t>Systems of equations based on values.  </a:t>
            </a:r>
          </a:p>
          <a:p>
            <a:endParaRPr lang="en-US" sz="2400" dirty="0"/>
          </a:p>
          <a:p>
            <a:r>
              <a:rPr lang="en-US" sz="2400" dirty="0" smtClean="0"/>
              <a:t>Jake has $3.35 in dimes and quarters.  If he has 23 coins in all, how many of each coin does he have?</a:t>
            </a:r>
          </a:p>
          <a:p>
            <a:endParaRPr lang="en-US" sz="1000" dirty="0">
              <a:solidFill>
                <a:srgbClr val="7030A0"/>
              </a:solidFill>
            </a:endParaRPr>
          </a:p>
          <a:p>
            <a:r>
              <a:rPr lang="en-US" sz="2400" b="1" dirty="0" smtClean="0">
                <a:solidFill>
                  <a:srgbClr val="7030A0"/>
                </a:solidFill>
              </a:rPr>
              <a:t>Using algebra:</a:t>
            </a:r>
          </a:p>
          <a:p>
            <a:r>
              <a:rPr lang="en-US" sz="2400" dirty="0" smtClean="0"/>
              <a:t>D + Q = 23</a:t>
            </a:r>
          </a:p>
          <a:p>
            <a:r>
              <a:rPr lang="en-US" sz="2400" dirty="0" smtClean="0"/>
              <a:t>.10D + .25 Q = 3.35</a:t>
            </a:r>
          </a:p>
          <a:p>
            <a:endParaRPr lang="en-US" sz="1000" dirty="0" smtClean="0"/>
          </a:p>
          <a:p>
            <a:r>
              <a:rPr lang="en-US" sz="2400" dirty="0" smtClean="0"/>
              <a:t>Q = 23 – D</a:t>
            </a:r>
          </a:p>
          <a:p>
            <a:r>
              <a:rPr lang="en-US" sz="2400" dirty="0" smtClean="0"/>
              <a:t>.10D + .25(23 – D) = 3.35</a:t>
            </a:r>
          </a:p>
          <a:p>
            <a:r>
              <a:rPr lang="en-US" sz="2400" dirty="0" smtClean="0"/>
              <a:t>.10D + 5.75 - .25D = 3.35</a:t>
            </a:r>
          </a:p>
          <a:p>
            <a:r>
              <a:rPr lang="en-US" sz="2400" dirty="0" smtClean="0"/>
              <a:t>- .15D = - 2.40</a:t>
            </a:r>
          </a:p>
          <a:p>
            <a:r>
              <a:rPr lang="en-US" sz="2400" b="1" dirty="0" smtClean="0">
                <a:solidFill>
                  <a:srgbClr val="002060"/>
                </a:solidFill>
              </a:rPr>
              <a:t>D = 16</a:t>
            </a:r>
          </a:p>
          <a:p>
            <a:r>
              <a:rPr lang="en-US" sz="2400" b="1" dirty="0" smtClean="0">
                <a:solidFill>
                  <a:srgbClr val="002060"/>
                </a:solidFill>
              </a:rPr>
              <a:t>Q = 23 – 16 = 7</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normAutofit/>
          </a:bodyPr>
          <a:lstStyle/>
          <a:p>
            <a:r>
              <a:rPr lang="en-US" b="1" dirty="0" smtClean="0">
                <a:solidFill>
                  <a:srgbClr val="7030A0"/>
                </a:solidFill>
              </a:rPr>
              <a:t>Coin Problem</a:t>
            </a:r>
            <a:endParaRPr lang="en-US" b="1" dirty="0">
              <a:solidFill>
                <a:srgbClr val="7030A0"/>
              </a:solidFill>
            </a:endParaRPr>
          </a:p>
        </p:txBody>
      </p:sp>
      <p:sp>
        <p:nvSpPr>
          <p:cNvPr id="3" name="TextBox 2"/>
          <p:cNvSpPr txBox="1"/>
          <p:nvPr/>
        </p:nvSpPr>
        <p:spPr>
          <a:xfrm>
            <a:off x="762000" y="1143000"/>
            <a:ext cx="7669004" cy="4955203"/>
          </a:xfrm>
          <a:prstGeom prst="rect">
            <a:avLst/>
          </a:prstGeom>
          <a:noFill/>
        </p:spPr>
        <p:txBody>
          <a:bodyPr wrap="square" rtlCol="0">
            <a:spAutoFit/>
          </a:bodyPr>
          <a:lstStyle/>
          <a:p>
            <a:pPr algn="ctr"/>
            <a:r>
              <a:rPr lang="en-US" sz="2400" b="1" dirty="0" smtClean="0"/>
              <a:t>Using representational thinking</a:t>
            </a:r>
          </a:p>
          <a:p>
            <a:pPr algn="ctr"/>
            <a:endParaRPr lang="en-US" sz="1200" b="1" dirty="0" smtClean="0"/>
          </a:p>
          <a:p>
            <a:pPr algn="ctr"/>
            <a:r>
              <a:rPr lang="en-US" sz="2400" b="1" dirty="0" smtClean="0"/>
              <a:t>“What if” approach to understanding</a:t>
            </a:r>
          </a:p>
          <a:p>
            <a:pPr algn="ctr"/>
            <a:endParaRPr lang="en-US" sz="2400" b="1" dirty="0" smtClean="0"/>
          </a:p>
          <a:p>
            <a:endParaRPr lang="en-US" sz="1000" b="1" dirty="0"/>
          </a:p>
          <a:p>
            <a:r>
              <a:rPr lang="en-US" sz="2400" b="1" dirty="0" smtClean="0">
                <a:solidFill>
                  <a:srgbClr val="7030A0"/>
                </a:solidFill>
              </a:rPr>
              <a:t>If all 23 coins are dimes, the total  would be $2.30</a:t>
            </a:r>
          </a:p>
          <a:p>
            <a:endParaRPr lang="en-US" sz="1000" dirty="0"/>
          </a:p>
          <a:p>
            <a:r>
              <a:rPr lang="en-US" sz="2400" b="1" dirty="0" smtClean="0">
                <a:solidFill>
                  <a:srgbClr val="7030A0"/>
                </a:solidFill>
              </a:rPr>
              <a:t>23</a:t>
            </a:r>
            <a:r>
              <a:rPr lang="en-US" sz="2400" dirty="0" smtClean="0"/>
              <a:t>			Total is $2.30 or $1.05 short of $3.35</a:t>
            </a:r>
          </a:p>
          <a:p>
            <a:endParaRPr lang="en-US" sz="1000" dirty="0" smtClean="0"/>
          </a:p>
          <a:p>
            <a:pPr marL="457200" indent="-457200"/>
            <a:endParaRPr lang="en-US" sz="2400" b="1" dirty="0" smtClean="0">
              <a:solidFill>
                <a:srgbClr val="7030A0"/>
              </a:solidFill>
            </a:endParaRPr>
          </a:p>
          <a:p>
            <a:pPr marL="457200" indent="-457200"/>
            <a:r>
              <a:rPr lang="en-US" sz="2400" b="1" dirty="0" smtClean="0">
                <a:solidFill>
                  <a:srgbClr val="7030A0"/>
                </a:solidFill>
              </a:rPr>
              <a:t>If we substitute a quarter for a dime</a:t>
            </a:r>
            <a:r>
              <a:rPr lang="en-US" sz="2400" dirty="0" smtClean="0"/>
              <a:t>:</a:t>
            </a:r>
          </a:p>
          <a:p>
            <a:pPr marL="457200" indent="-457200"/>
            <a:endParaRPr lang="en-US" sz="1000" dirty="0"/>
          </a:p>
          <a:p>
            <a:pPr marL="457200" indent="-457200"/>
            <a:r>
              <a:rPr lang="en-US" sz="2400" b="1" dirty="0" smtClean="0">
                <a:solidFill>
                  <a:srgbClr val="7030A0"/>
                </a:solidFill>
              </a:rPr>
              <a:t>22	</a:t>
            </a:r>
            <a:r>
              <a:rPr lang="en-US" sz="2400" dirty="0" smtClean="0"/>
              <a:t>		$2.20</a:t>
            </a:r>
          </a:p>
          <a:p>
            <a:pPr marL="457200" indent="-457200"/>
            <a:r>
              <a:rPr lang="en-US" sz="2400" dirty="0" smtClean="0"/>
              <a:t>				Total is $2.45. </a:t>
            </a:r>
            <a:r>
              <a:rPr lang="en-US" sz="2400" u="sng" dirty="0" smtClean="0"/>
              <a:t>We gained  $.15</a:t>
            </a:r>
            <a:endParaRPr lang="en-US" sz="2400" u="sng" dirty="0"/>
          </a:p>
          <a:p>
            <a:pPr marL="457200" indent="-457200"/>
            <a:r>
              <a:rPr lang="en-US" sz="2400" dirty="0" smtClean="0"/>
              <a:t>  1			$ .25</a:t>
            </a:r>
            <a:endParaRPr lang="en-US" sz="2400" dirty="0"/>
          </a:p>
          <a:p>
            <a:pPr marL="457200" indent="-457200">
              <a:buAutoNum type="arabicPlain" startAt="23"/>
            </a:pPr>
            <a:endParaRPr lang="en-US" sz="2400" dirty="0" smtClean="0"/>
          </a:p>
        </p:txBody>
      </p:sp>
      <p:sp>
        <p:nvSpPr>
          <p:cNvPr id="4" name="Rectangle 3"/>
          <p:cNvSpPr/>
          <p:nvPr/>
        </p:nvSpPr>
        <p:spPr>
          <a:xfrm>
            <a:off x="1371600" y="32004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.10</a:t>
            </a:r>
            <a:endParaRPr lang="en-US" b="1" dirty="0"/>
          </a:p>
        </p:txBody>
      </p:sp>
      <p:sp>
        <p:nvSpPr>
          <p:cNvPr id="5" name="Rectangle 4"/>
          <p:cNvSpPr/>
          <p:nvPr/>
        </p:nvSpPr>
        <p:spPr>
          <a:xfrm>
            <a:off x="1371600" y="53340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.25</a:t>
            </a:r>
            <a:endParaRPr lang="en-US" b="1" dirty="0"/>
          </a:p>
        </p:txBody>
      </p:sp>
      <p:sp>
        <p:nvSpPr>
          <p:cNvPr id="6" name="Rectangle 5"/>
          <p:cNvSpPr/>
          <p:nvPr/>
        </p:nvSpPr>
        <p:spPr>
          <a:xfrm>
            <a:off x="1371600" y="45720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.10</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ducationnews.org/wp-content/uploads/2012/01/math_education.jpg"/>
          <p:cNvPicPr>
            <a:picLocks noChangeAspect="1" noChangeArrowheads="1"/>
          </p:cNvPicPr>
          <p:nvPr/>
        </p:nvPicPr>
        <p:blipFill>
          <a:blip r:embed="rId2" cstate="print"/>
          <a:srcRect/>
          <a:stretch>
            <a:fillRect/>
          </a:stretch>
        </p:blipFill>
        <p:spPr bwMode="auto">
          <a:xfrm>
            <a:off x="1" y="1616075"/>
            <a:ext cx="9143999" cy="5241925"/>
          </a:xfrm>
          <a:prstGeom prst="rect">
            <a:avLst/>
          </a:prstGeom>
          <a:noFill/>
        </p:spPr>
      </p:pic>
      <p:sp>
        <p:nvSpPr>
          <p:cNvPr id="3" name="TextBox 2"/>
          <p:cNvSpPr txBox="1"/>
          <p:nvPr/>
        </p:nvSpPr>
        <p:spPr>
          <a:xfrm>
            <a:off x="228600" y="0"/>
            <a:ext cx="8915400" cy="2062103"/>
          </a:xfrm>
          <a:prstGeom prst="rect">
            <a:avLst/>
          </a:prstGeom>
          <a:noFill/>
        </p:spPr>
        <p:txBody>
          <a:bodyPr wrap="square" rtlCol="0">
            <a:spAutoFit/>
          </a:bodyPr>
          <a:lstStyle/>
          <a:p>
            <a:pPr algn="ctr"/>
            <a:r>
              <a:rPr lang="en-US" sz="3600" b="1" dirty="0" smtClean="0">
                <a:solidFill>
                  <a:srgbClr val="7030A0"/>
                </a:solidFill>
              </a:rPr>
              <a:t>Making Sense of Mathematical Relationships</a:t>
            </a:r>
          </a:p>
          <a:p>
            <a:pPr algn="ctr"/>
            <a:r>
              <a:rPr lang="en-US" sz="2800" b="1" dirty="0" smtClean="0"/>
              <a:t>Bridge to Symbolic Reasoning</a:t>
            </a:r>
          </a:p>
          <a:p>
            <a:pPr algn="ctr"/>
            <a:r>
              <a:rPr lang="en-US" sz="2800" b="1" dirty="0" smtClean="0"/>
              <a:t>Insights into the Nature of the Problem</a:t>
            </a:r>
          </a:p>
          <a:p>
            <a:pPr algn="ctr"/>
            <a:endParaRPr lang="en-US" sz="3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normAutofit/>
          </a:bodyPr>
          <a:lstStyle/>
          <a:p>
            <a:r>
              <a:rPr lang="en-US" b="1" dirty="0" smtClean="0">
                <a:solidFill>
                  <a:srgbClr val="7030A0"/>
                </a:solidFill>
              </a:rPr>
              <a:t>Coin Problem cont.</a:t>
            </a:r>
            <a:endParaRPr lang="en-US" b="1" dirty="0">
              <a:solidFill>
                <a:srgbClr val="7030A0"/>
              </a:solidFill>
            </a:endParaRPr>
          </a:p>
        </p:txBody>
      </p:sp>
      <p:sp>
        <p:nvSpPr>
          <p:cNvPr id="3" name="TextBox 2"/>
          <p:cNvSpPr txBox="1"/>
          <p:nvPr/>
        </p:nvSpPr>
        <p:spPr>
          <a:xfrm>
            <a:off x="685800" y="990600"/>
            <a:ext cx="7669004" cy="4616648"/>
          </a:xfrm>
          <a:prstGeom prst="rect">
            <a:avLst/>
          </a:prstGeom>
          <a:noFill/>
        </p:spPr>
        <p:txBody>
          <a:bodyPr wrap="square" rtlCol="0">
            <a:spAutoFit/>
          </a:bodyPr>
          <a:lstStyle/>
          <a:p>
            <a:endParaRPr lang="en-US" sz="1000" b="1" dirty="0"/>
          </a:p>
          <a:p>
            <a:endParaRPr lang="en-US" sz="1000" dirty="0" smtClean="0"/>
          </a:p>
          <a:p>
            <a:r>
              <a:rPr lang="en-US" sz="2400" b="1" dirty="0" smtClean="0">
                <a:solidFill>
                  <a:srgbClr val="7030A0"/>
                </a:solidFill>
              </a:rPr>
              <a:t>Each time we substitute a quarter for a dime, we gain  $.15</a:t>
            </a:r>
          </a:p>
          <a:p>
            <a:endParaRPr lang="en-US" sz="2400" dirty="0" smtClean="0"/>
          </a:p>
          <a:p>
            <a:r>
              <a:rPr lang="en-US" sz="2400" dirty="0" smtClean="0"/>
              <a:t>Since we need to increase by $1.05 over the all dimes solution, we have to exchange 1.05 /.15  or 7 coins.</a:t>
            </a:r>
          </a:p>
          <a:p>
            <a:pPr marL="457200" indent="-457200"/>
            <a:endParaRPr lang="en-US" sz="2400" b="1" dirty="0" smtClean="0">
              <a:solidFill>
                <a:srgbClr val="7030A0"/>
              </a:solidFill>
            </a:endParaRPr>
          </a:p>
          <a:p>
            <a:pPr marL="457200" indent="-457200"/>
            <a:r>
              <a:rPr lang="en-US" sz="2400" b="1" dirty="0" smtClean="0">
                <a:solidFill>
                  <a:srgbClr val="7030A0"/>
                </a:solidFill>
              </a:rPr>
              <a:t>16				$1.60 in dimes</a:t>
            </a:r>
            <a:endParaRPr lang="en-US" sz="2400" dirty="0" smtClean="0">
              <a:solidFill>
                <a:srgbClr val="7030A0"/>
              </a:solidFill>
            </a:endParaRPr>
          </a:p>
          <a:p>
            <a:pPr marL="457200" indent="-457200"/>
            <a:r>
              <a:rPr lang="en-US" sz="2400" dirty="0" smtClean="0">
                <a:solidFill>
                  <a:srgbClr val="7030A0"/>
                </a:solidFill>
              </a:rPr>
              <a:t>				</a:t>
            </a:r>
          </a:p>
          <a:p>
            <a:pPr marL="457200" indent="-457200"/>
            <a:r>
              <a:rPr lang="en-US" sz="2400" dirty="0" smtClean="0">
                <a:solidFill>
                  <a:srgbClr val="7030A0"/>
                </a:solidFill>
              </a:rPr>
              <a:t>  </a:t>
            </a:r>
            <a:r>
              <a:rPr lang="en-US" sz="2400" b="1" dirty="0" smtClean="0">
                <a:solidFill>
                  <a:srgbClr val="7030A0"/>
                </a:solidFill>
              </a:rPr>
              <a:t>7</a:t>
            </a:r>
            <a:r>
              <a:rPr lang="en-US" sz="2400" dirty="0" smtClean="0">
                <a:solidFill>
                  <a:srgbClr val="7030A0"/>
                </a:solidFill>
              </a:rPr>
              <a:t>				</a:t>
            </a:r>
            <a:r>
              <a:rPr lang="en-US" sz="2400" b="1" dirty="0" smtClean="0">
                <a:solidFill>
                  <a:srgbClr val="7030A0"/>
                </a:solidFill>
              </a:rPr>
              <a:t>$1.75 in quarters</a:t>
            </a:r>
            <a:endParaRPr lang="en-US" sz="2400" b="1" dirty="0">
              <a:solidFill>
                <a:srgbClr val="7030A0"/>
              </a:solidFill>
            </a:endParaRPr>
          </a:p>
          <a:p>
            <a:pPr marL="457200" indent="-457200">
              <a:buAutoNum type="arabicPlain" startAt="23"/>
            </a:pPr>
            <a:endParaRPr lang="en-US" sz="2400" dirty="0" smtClean="0"/>
          </a:p>
          <a:p>
            <a:endParaRPr lang="en-US" sz="2400" dirty="0" smtClean="0"/>
          </a:p>
          <a:p>
            <a:r>
              <a:rPr lang="en-US" sz="2400" b="1" dirty="0" smtClean="0">
                <a:solidFill>
                  <a:srgbClr val="7030A0"/>
                </a:solidFill>
              </a:rPr>
              <a:t>This means we will have 7 quarters and 23 – 7 or 16 dimes</a:t>
            </a:r>
            <a:endParaRPr lang="en-US" sz="2400" b="1" dirty="0">
              <a:solidFill>
                <a:srgbClr val="7030A0"/>
              </a:solidFill>
            </a:endParaRPr>
          </a:p>
        </p:txBody>
      </p:sp>
      <p:sp>
        <p:nvSpPr>
          <p:cNvPr id="5" name="Rectangle 4"/>
          <p:cNvSpPr/>
          <p:nvPr/>
        </p:nvSpPr>
        <p:spPr>
          <a:xfrm>
            <a:off x="1600200" y="39624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.25</a:t>
            </a:r>
            <a:endParaRPr lang="en-US" b="1" dirty="0"/>
          </a:p>
        </p:txBody>
      </p:sp>
      <p:sp>
        <p:nvSpPr>
          <p:cNvPr id="6" name="Rectangle 5"/>
          <p:cNvSpPr/>
          <p:nvPr/>
        </p:nvSpPr>
        <p:spPr>
          <a:xfrm>
            <a:off x="1600200" y="32004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.10</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7030A0"/>
                </a:solidFill>
              </a:rPr>
              <a:t>Try This One</a:t>
            </a:r>
            <a:endParaRPr lang="en-US" b="1" dirty="0">
              <a:solidFill>
                <a:srgbClr val="7030A0"/>
              </a:solidFill>
            </a:endParaRPr>
          </a:p>
        </p:txBody>
      </p:sp>
      <p:sp>
        <p:nvSpPr>
          <p:cNvPr id="3" name="TextBox 2"/>
          <p:cNvSpPr txBox="1"/>
          <p:nvPr/>
        </p:nvSpPr>
        <p:spPr>
          <a:xfrm>
            <a:off x="609600" y="1905000"/>
            <a:ext cx="7848600" cy="1231106"/>
          </a:xfrm>
          <a:prstGeom prst="rect">
            <a:avLst/>
          </a:prstGeom>
          <a:noFill/>
        </p:spPr>
        <p:txBody>
          <a:bodyPr wrap="square" rtlCol="0">
            <a:spAutoFit/>
          </a:bodyPr>
          <a:lstStyle/>
          <a:p>
            <a:r>
              <a:rPr lang="en-US" sz="2800" dirty="0" smtClean="0"/>
              <a:t>Two numbers add to 36.  One number is 6 more than twice the other number.  What are the numbers?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rgbClr val="7030A0"/>
                </a:solidFill>
              </a:rPr>
              <a:t>Try This One Solution</a:t>
            </a:r>
            <a:endParaRPr lang="en-US" b="1" dirty="0">
              <a:solidFill>
                <a:srgbClr val="7030A0"/>
              </a:solidFill>
            </a:endParaRPr>
          </a:p>
        </p:txBody>
      </p:sp>
      <p:sp>
        <p:nvSpPr>
          <p:cNvPr id="3" name="Rectangle 2"/>
          <p:cNvSpPr/>
          <p:nvPr/>
        </p:nvSpPr>
        <p:spPr>
          <a:xfrm>
            <a:off x="1676400" y="1524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4" name="Rectangle 3"/>
          <p:cNvSpPr/>
          <p:nvPr/>
        </p:nvSpPr>
        <p:spPr>
          <a:xfrm>
            <a:off x="3429000" y="15240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B</a:t>
            </a:r>
            <a:endParaRPr lang="en-US" sz="3000" b="1" dirty="0"/>
          </a:p>
        </p:txBody>
      </p:sp>
      <p:sp>
        <p:nvSpPr>
          <p:cNvPr id="5" name="TextBox 4"/>
          <p:cNvSpPr txBox="1"/>
          <p:nvPr/>
        </p:nvSpPr>
        <p:spPr>
          <a:xfrm>
            <a:off x="2895600" y="838200"/>
            <a:ext cx="2667000" cy="523220"/>
          </a:xfrm>
          <a:prstGeom prst="rect">
            <a:avLst/>
          </a:prstGeom>
          <a:noFill/>
        </p:spPr>
        <p:txBody>
          <a:bodyPr wrap="square" rtlCol="0">
            <a:spAutoFit/>
          </a:bodyPr>
          <a:lstStyle/>
          <a:p>
            <a:r>
              <a:rPr lang="en-US" sz="2800" b="1" dirty="0" smtClean="0">
                <a:solidFill>
                  <a:srgbClr val="7030A0"/>
                </a:solidFill>
              </a:rPr>
              <a:t>Total is 36</a:t>
            </a:r>
          </a:p>
        </p:txBody>
      </p:sp>
      <p:sp>
        <p:nvSpPr>
          <p:cNvPr id="6" name="TextBox 5"/>
          <p:cNvSpPr txBox="1"/>
          <p:nvPr/>
        </p:nvSpPr>
        <p:spPr>
          <a:xfrm>
            <a:off x="533400" y="2438400"/>
            <a:ext cx="7467600" cy="523220"/>
          </a:xfrm>
          <a:prstGeom prst="rect">
            <a:avLst/>
          </a:prstGeom>
          <a:noFill/>
        </p:spPr>
        <p:txBody>
          <a:bodyPr wrap="square" rtlCol="0">
            <a:spAutoFit/>
          </a:bodyPr>
          <a:lstStyle/>
          <a:p>
            <a:r>
              <a:rPr lang="en-US" sz="2800" b="1" dirty="0" smtClean="0">
                <a:solidFill>
                  <a:srgbClr val="7030A0"/>
                </a:solidFill>
              </a:rPr>
              <a:t>If B is twice A plus 6 more: Visualize substitution </a:t>
            </a:r>
            <a:endParaRPr lang="en-US" sz="2800" b="1" dirty="0">
              <a:solidFill>
                <a:srgbClr val="7030A0"/>
              </a:solidFill>
            </a:endParaRPr>
          </a:p>
        </p:txBody>
      </p:sp>
      <p:sp>
        <p:nvSpPr>
          <p:cNvPr id="7" name="Rectangle 6"/>
          <p:cNvSpPr/>
          <p:nvPr/>
        </p:nvSpPr>
        <p:spPr>
          <a:xfrm>
            <a:off x="1143000" y="364742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8" name="Rectangle 7"/>
          <p:cNvSpPr/>
          <p:nvPr/>
        </p:nvSpPr>
        <p:spPr>
          <a:xfrm>
            <a:off x="2971800" y="364742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11" name="Rectangle 10"/>
          <p:cNvSpPr/>
          <p:nvPr/>
        </p:nvSpPr>
        <p:spPr>
          <a:xfrm>
            <a:off x="4267200" y="364742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12" name="Rectangle 11"/>
          <p:cNvSpPr/>
          <p:nvPr/>
        </p:nvSpPr>
        <p:spPr>
          <a:xfrm>
            <a:off x="5638800" y="364742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6</a:t>
            </a:r>
            <a:endParaRPr lang="en-US" sz="3000" b="1" dirty="0"/>
          </a:p>
        </p:txBody>
      </p:sp>
      <p:sp>
        <p:nvSpPr>
          <p:cNvPr id="13" name="TextBox 12"/>
          <p:cNvSpPr txBox="1"/>
          <p:nvPr/>
        </p:nvSpPr>
        <p:spPr>
          <a:xfrm>
            <a:off x="7315200" y="3657600"/>
            <a:ext cx="1524000" cy="523220"/>
          </a:xfrm>
          <a:prstGeom prst="rect">
            <a:avLst/>
          </a:prstGeom>
          <a:noFill/>
        </p:spPr>
        <p:txBody>
          <a:bodyPr wrap="square" rtlCol="0">
            <a:spAutoFit/>
          </a:bodyPr>
          <a:lstStyle/>
          <a:p>
            <a:r>
              <a:rPr lang="en-US" sz="2800" b="1" dirty="0" smtClean="0">
                <a:solidFill>
                  <a:srgbClr val="7030A0"/>
                </a:solidFill>
              </a:rPr>
              <a:t>= 36</a:t>
            </a:r>
          </a:p>
        </p:txBody>
      </p:sp>
      <p:sp>
        <p:nvSpPr>
          <p:cNvPr id="15" name="Rectangle 14"/>
          <p:cNvSpPr/>
          <p:nvPr/>
        </p:nvSpPr>
        <p:spPr>
          <a:xfrm>
            <a:off x="1219200" y="4495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16" name="Rectangle 15"/>
          <p:cNvSpPr/>
          <p:nvPr/>
        </p:nvSpPr>
        <p:spPr>
          <a:xfrm>
            <a:off x="3048000" y="4495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18" name="Rectangle 17"/>
          <p:cNvSpPr/>
          <p:nvPr/>
        </p:nvSpPr>
        <p:spPr>
          <a:xfrm>
            <a:off x="4343400" y="4495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19" name="TextBox 18"/>
          <p:cNvSpPr txBox="1"/>
          <p:nvPr/>
        </p:nvSpPr>
        <p:spPr>
          <a:xfrm>
            <a:off x="5943600" y="4419600"/>
            <a:ext cx="811441" cy="523220"/>
          </a:xfrm>
          <a:prstGeom prst="rect">
            <a:avLst/>
          </a:prstGeom>
          <a:noFill/>
        </p:spPr>
        <p:txBody>
          <a:bodyPr wrap="none" rtlCol="0">
            <a:spAutoFit/>
          </a:bodyPr>
          <a:lstStyle/>
          <a:p>
            <a:r>
              <a:rPr lang="en-US" sz="2800" b="1" dirty="0" smtClean="0">
                <a:solidFill>
                  <a:srgbClr val="7030A0"/>
                </a:solidFill>
              </a:rPr>
              <a:t>= 30</a:t>
            </a:r>
            <a:endParaRPr lang="en-US" sz="2800" b="1" dirty="0">
              <a:solidFill>
                <a:srgbClr val="7030A0"/>
              </a:solidFill>
            </a:endParaRPr>
          </a:p>
        </p:txBody>
      </p:sp>
      <p:sp>
        <p:nvSpPr>
          <p:cNvPr id="20" name="Rectangle 19"/>
          <p:cNvSpPr/>
          <p:nvPr/>
        </p:nvSpPr>
        <p:spPr>
          <a:xfrm>
            <a:off x="1219200" y="5257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21" name="TextBox 20"/>
          <p:cNvSpPr txBox="1"/>
          <p:nvPr/>
        </p:nvSpPr>
        <p:spPr>
          <a:xfrm>
            <a:off x="2819400" y="5267980"/>
            <a:ext cx="811441" cy="523220"/>
          </a:xfrm>
          <a:prstGeom prst="rect">
            <a:avLst/>
          </a:prstGeom>
          <a:noFill/>
        </p:spPr>
        <p:txBody>
          <a:bodyPr wrap="none" rtlCol="0">
            <a:spAutoFit/>
          </a:bodyPr>
          <a:lstStyle/>
          <a:p>
            <a:r>
              <a:rPr lang="en-US" sz="2800" b="1" dirty="0" smtClean="0">
                <a:solidFill>
                  <a:srgbClr val="7030A0"/>
                </a:solidFill>
              </a:rPr>
              <a:t>= 10</a:t>
            </a:r>
            <a:endParaRPr lang="en-US" sz="2800" b="1" dirty="0">
              <a:solidFill>
                <a:srgbClr val="7030A0"/>
              </a:solidFill>
            </a:endParaRPr>
          </a:p>
        </p:txBody>
      </p:sp>
      <p:sp>
        <p:nvSpPr>
          <p:cNvPr id="22" name="Rectangle 21"/>
          <p:cNvSpPr/>
          <p:nvPr/>
        </p:nvSpPr>
        <p:spPr>
          <a:xfrm>
            <a:off x="1219200" y="59436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24" name="Rectangle 23"/>
          <p:cNvSpPr/>
          <p:nvPr/>
        </p:nvSpPr>
        <p:spPr>
          <a:xfrm>
            <a:off x="2514600" y="59436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A</a:t>
            </a:r>
            <a:endParaRPr lang="en-US" sz="3000" b="1" dirty="0"/>
          </a:p>
        </p:txBody>
      </p:sp>
      <p:sp>
        <p:nvSpPr>
          <p:cNvPr id="25" name="Rectangle 24"/>
          <p:cNvSpPr/>
          <p:nvPr/>
        </p:nvSpPr>
        <p:spPr>
          <a:xfrm>
            <a:off x="3962400" y="59436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6</a:t>
            </a:r>
            <a:endParaRPr lang="en-US" sz="3000" b="1" dirty="0"/>
          </a:p>
        </p:txBody>
      </p:sp>
      <p:sp>
        <p:nvSpPr>
          <p:cNvPr id="26" name="TextBox 25"/>
          <p:cNvSpPr txBox="1"/>
          <p:nvPr/>
        </p:nvSpPr>
        <p:spPr>
          <a:xfrm>
            <a:off x="5562600" y="5877580"/>
            <a:ext cx="811441" cy="523220"/>
          </a:xfrm>
          <a:prstGeom prst="rect">
            <a:avLst/>
          </a:prstGeom>
          <a:noFill/>
        </p:spPr>
        <p:txBody>
          <a:bodyPr wrap="none" rtlCol="0">
            <a:spAutoFit/>
          </a:bodyPr>
          <a:lstStyle/>
          <a:p>
            <a:r>
              <a:rPr lang="en-US" sz="2800" b="1" dirty="0" smtClean="0">
                <a:solidFill>
                  <a:srgbClr val="7030A0"/>
                </a:solidFill>
              </a:rPr>
              <a:t>= 36</a:t>
            </a:r>
            <a:endParaRPr lang="en-US" sz="2800" b="1"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7030A0"/>
                </a:solidFill>
              </a:rPr>
              <a:t>Now for Some Practice</a:t>
            </a:r>
            <a:endParaRPr lang="en-US" b="1" dirty="0">
              <a:solidFill>
                <a:srgbClr val="7030A0"/>
              </a:solidFill>
            </a:endParaRPr>
          </a:p>
        </p:txBody>
      </p:sp>
      <p:sp>
        <p:nvSpPr>
          <p:cNvPr id="3" name="TextBox 2"/>
          <p:cNvSpPr txBox="1"/>
          <p:nvPr/>
        </p:nvSpPr>
        <p:spPr>
          <a:xfrm>
            <a:off x="685800" y="1295400"/>
            <a:ext cx="7772400" cy="3662541"/>
          </a:xfrm>
          <a:prstGeom prst="rect">
            <a:avLst/>
          </a:prstGeom>
          <a:noFill/>
        </p:spPr>
        <p:txBody>
          <a:bodyPr wrap="square" rtlCol="0">
            <a:spAutoFit/>
          </a:bodyPr>
          <a:lstStyle/>
          <a:p>
            <a:r>
              <a:rPr lang="en-US" sz="2800" dirty="0" smtClean="0"/>
              <a:t>The ratio of domestic to foreign stamps in Lee's stamp collection is 3:1.  If Lee sold thirty of his domestic stamps, the ratio of domestic stamps to foreign stamps would be 1:2.  How many foreign stamps does Lee have in his collection?</a:t>
            </a:r>
          </a:p>
          <a:p>
            <a:endParaRPr lang="en-US" sz="2800" dirty="0" smtClean="0"/>
          </a:p>
          <a:p>
            <a:r>
              <a:rPr lang="en-US" sz="3200" dirty="0" smtClean="0">
                <a:solidFill>
                  <a:srgbClr val="7030A0"/>
                </a:solidFill>
              </a:rPr>
              <a:t>Can you solve this through representations without using algebra? </a:t>
            </a:r>
            <a:endParaRPr lang="en-US" sz="3200"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135803" y="2968347"/>
            <a:ext cx="8931997" cy="35086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smtClean="0">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Foreign Stamps</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The number of foreign stamps is 1/3 the number of domestic stamps</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title"/>
          </p:nvPr>
        </p:nvSpPr>
        <p:spPr>
          <a:xfrm>
            <a:off x="457200" y="274638"/>
            <a:ext cx="8229600" cy="792162"/>
          </a:xfrm>
        </p:spPr>
        <p:txBody>
          <a:bodyPr/>
          <a:lstStyle/>
          <a:p>
            <a:r>
              <a:rPr lang="en-US" b="1" dirty="0" smtClean="0">
                <a:solidFill>
                  <a:srgbClr val="7030A0"/>
                </a:solidFill>
              </a:rPr>
              <a:t>Stamps Problem</a:t>
            </a:r>
            <a:endParaRPr lang="en-US" b="1" dirty="0">
              <a:solidFill>
                <a:srgbClr val="7030A0"/>
              </a:solidFill>
            </a:endParaRPr>
          </a:p>
        </p:txBody>
      </p:sp>
      <p:sp>
        <p:nvSpPr>
          <p:cNvPr id="3" name="Rectangle 2"/>
          <p:cNvSpPr/>
          <p:nvPr/>
        </p:nvSpPr>
        <p:spPr>
          <a:xfrm>
            <a:off x="381000" y="1143000"/>
            <a:ext cx="8305800" cy="1384995"/>
          </a:xfrm>
          <a:prstGeom prst="rect">
            <a:avLst/>
          </a:prstGeom>
        </p:spPr>
        <p:txBody>
          <a:bodyPr wrap="square">
            <a:spAutoFit/>
          </a:bodyPr>
          <a:lstStyle/>
          <a:p>
            <a:r>
              <a:rPr lang="en-US" sz="2800" dirty="0" smtClean="0"/>
              <a:t>First we show the relative numbers of domestic and foreign stamps: foreign is 1/3 the number of foreign, or domestic is three times the number of foreign.</a:t>
            </a:r>
            <a:endParaRPr lang="en-US" sz="2800" dirty="0"/>
          </a:p>
        </p:txBody>
      </p:sp>
      <p:sp>
        <p:nvSpPr>
          <p:cNvPr id="2049" name="Rectangle 1"/>
          <p:cNvSpPr>
            <a:spLocks noChangeArrowheads="1"/>
          </p:cNvSpPr>
          <p:nvPr/>
        </p:nvSpPr>
        <p:spPr bwMode="auto">
          <a:xfrm>
            <a:off x="685800" y="4800600"/>
            <a:ext cx="685800" cy="609600"/>
          </a:xfrm>
          <a:prstGeom prst="rect">
            <a:avLst/>
          </a:prstGeom>
          <a:solidFill>
            <a:srgbClr val="0070C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a:off x="609600" y="3429000"/>
            <a:ext cx="2133600" cy="685800"/>
            <a:chOff x="46038" y="527050"/>
            <a:chExt cx="1714500" cy="373063"/>
          </a:xfrm>
          <a:solidFill>
            <a:srgbClr val="0070C0"/>
          </a:solidFill>
        </p:grpSpPr>
        <p:sp>
          <p:nvSpPr>
            <p:cNvPr id="2052" name="Rectangle 4"/>
            <p:cNvSpPr>
              <a:spLocks noChangeArrowheads="1"/>
            </p:cNvSpPr>
            <p:nvPr/>
          </p:nvSpPr>
          <p:spPr bwMode="auto">
            <a:xfrm>
              <a:off x="46038" y="527050"/>
              <a:ext cx="1714500" cy="373063"/>
            </a:xfrm>
            <a:prstGeom prst="rect">
              <a:avLst/>
            </a:prstGeom>
            <a:grpFill/>
            <a:ln w="1587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AutoShape 3"/>
            <p:cNvSpPr>
              <a:spLocks noChangeShapeType="1"/>
            </p:cNvSpPr>
            <p:nvPr/>
          </p:nvSpPr>
          <p:spPr bwMode="auto">
            <a:xfrm>
              <a:off x="593725" y="527050"/>
              <a:ext cx="0" cy="373063"/>
            </a:xfrm>
            <a:prstGeom prst="straightConnector1">
              <a:avLst/>
            </a:prstGeom>
            <a:grpFill/>
            <a:ln w="158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ShapeType="1"/>
            </p:cNvSpPr>
            <p:nvPr/>
          </p:nvSpPr>
          <p:spPr bwMode="auto">
            <a:xfrm>
              <a:off x="1165225" y="527050"/>
              <a:ext cx="7938" cy="373063"/>
            </a:xfrm>
            <a:prstGeom prst="straightConnector1">
              <a:avLst/>
            </a:prstGeom>
            <a:grpFill/>
            <a:ln w="158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53" name="Rectangle 5"/>
          <p:cNvSpPr>
            <a:spLocks noChangeArrowheads="1"/>
          </p:cNvSpPr>
          <p:nvPr/>
        </p:nvSpPr>
        <p:spPr bwMode="auto">
          <a:xfrm>
            <a:off x="304800" y="2819400"/>
            <a:ext cx="245939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Domestic Stamps</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lstStyle/>
          <a:p>
            <a:r>
              <a:rPr lang="en-US" b="1" dirty="0" smtClean="0">
                <a:solidFill>
                  <a:srgbClr val="7030A0"/>
                </a:solidFill>
              </a:rPr>
              <a:t>Stamp Problem, cont.</a:t>
            </a:r>
            <a:endParaRPr lang="en-US" b="1" dirty="0">
              <a:solidFill>
                <a:srgbClr val="7030A0"/>
              </a:solidFill>
            </a:endParaRPr>
          </a:p>
        </p:txBody>
      </p:sp>
      <p:cxnSp>
        <p:nvCxnSpPr>
          <p:cNvPr id="21" name="Straight Connector 20"/>
          <p:cNvCxnSpPr/>
          <p:nvPr/>
        </p:nvCxnSpPr>
        <p:spPr>
          <a:xfrm>
            <a:off x="3581400" y="2133600"/>
            <a:ext cx="0" cy="82296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4648200" y="2133600"/>
            <a:ext cx="0" cy="82296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670756" y="2133600"/>
            <a:ext cx="0" cy="82296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09600" y="914400"/>
            <a:ext cx="8001000" cy="2339102"/>
          </a:xfrm>
          <a:prstGeom prst="rect">
            <a:avLst/>
          </a:prstGeom>
          <a:noFill/>
        </p:spPr>
        <p:txBody>
          <a:bodyPr wrap="square" rtlCol="0">
            <a:spAutoFit/>
          </a:bodyPr>
          <a:lstStyle/>
          <a:p>
            <a:r>
              <a:rPr lang="en-US" sz="2400" b="1" dirty="0" smtClean="0">
                <a:solidFill>
                  <a:srgbClr val="7030A0"/>
                </a:solidFill>
              </a:rPr>
              <a:t>After selling 30 stamps, the remaining domestic stamps are </a:t>
            </a:r>
            <a:r>
              <a:rPr lang="en-US" sz="3200" b="1" dirty="0" smtClean="0">
                <a:solidFill>
                  <a:srgbClr val="7030A0"/>
                </a:solidFill>
              </a:rPr>
              <a:t>½</a:t>
            </a:r>
            <a:r>
              <a:rPr lang="en-US" sz="2400" b="1" dirty="0" smtClean="0">
                <a:solidFill>
                  <a:srgbClr val="7030A0"/>
                </a:solidFill>
              </a:rPr>
              <a:t> the number of foreign stamps. </a:t>
            </a:r>
          </a:p>
          <a:p>
            <a:endParaRPr lang="en-US" sz="2400" dirty="0" smtClean="0"/>
          </a:p>
          <a:p>
            <a:r>
              <a:rPr lang="en-US" sz="2400" dirty="0" smtClean="0"/>
              <a:t>We can cut each of the thirds in half to show 1/6 of the domestic stamps is equal to the foreign stamps.</a:t>
            </a:r>
          </a:p>
          <a:p>
            <a:endParaRPr lang="en-US" dirty="0"/>
          </a:p>
        </p:txBody>
      </p:sp>
      <p:sp>
        <p:nvSpPr>
          <p:cNvPr id="31745" name="Rectangle 1"/>
          <p:cNvSpPr>
            <a:spLocks noChangeArrowheads="1"/>
          </p:cNvSpPr>
          <p:nvPr/>
        </p:nvSpPr>
        <p:spPr bwMode="auto">
          <a:xfrm>
            <a:off x="457200" y="5248870"/>
            <a:ext cx="1066800" cy="838200"/>
          </a:xfrm>
          <a:prstGeom prst="rect">
            <a:avLst/>
          </a:prstGeom>
          <a:solidFill>
            <a:srgbClr val="007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7030A0"/>
              </a:solidFill>
            </a:endParaRPr>
          </a:p>
        </p:txBody>
      </p:sp>
      <p:sp>
        <p:nvSpPr>
          <p:cNvPr id="31758" name="Rectangle 14"/>
          <p:cNvSpPr>
            <a:spLocks noChangeArrowheads="1"/>
          </p:cNvSpPr>
          <p:nvPr/>
        </p:nvSpPr>
        <p:spPr bwMode="auto">
          <a:xfrm>
            <a:off x="2047977" y="5248870"/>
            <a:ext cx="2143023"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Foreign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54" name="Rectangle 10"/>
          <p:cNvSpPr>
            <a:spLocks noChangeArrowheads="1"/>
          </p:cNvSpPr>
          <p:nvPr/>
        </p:nvSpPr>
        <p:spPr bwMode="auto">
          <a:xfrm>
            <a:off x="3886200" y="3792140"/>
            <a:ext cx="2457789"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Domestic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4" name="Group 23"/>
          <p:cNvGrpSpPr/>
          <p:nvPr/>
        </p:nvGrpSpPr>
        <p:grpSpPr>
          <a:xfrm>
            <a:off x="914400" y="3115270"/>
            <a:ext cx="2590800" cy="738664"/>
            <a:chOff x="3581400" y="1532930"/>
            <a:chExt cx="2590800" cy="738664"/>
          </a:xfrm>
        </p:grpSpPr>
        <p:sp>
          <p:nvSpPr>
            <p:cNvPr id="31757" name="Rectangle 13"/>
            <p:cNvSpPr>
              <a:spLocks noChangeArrowheads="1"/>
            </p:cNvSpPr>
            <p:nvPr/>
          </p:nvSpPr>
          <p:spPr bwMode="auto">
            <a:xfrm>
              <a:off x="3581400" y="1532930"/>
              <a:ext cx="2590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Sell 30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 name="Straight Arrow Connector 17"/>
            <p:cNvCxnSpPr/>
            <p:nvPr/>
          </p:nvCxnSpPr>
          <p:spPr>
            <a:xfrm flipV="1">
              <a:off x="3657600" y="1987392"/>
              <a:ext cx="2514600" cy="11668"/>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81000" y="3715940"/>
            <a:ext cx="3124200" cy="838200"/>
            <a:chOff x="381000" y="2133600"/>
            <a:chExt cx="3124200" cy="838200"/>
          </a:xfrm>
        </p:grpSpPr>
        <p:grpSp>
          <p:nvGrpSpPr>
            <p:cNvPr id="16" name="Group 15"/>
            <p:cNvGrpSpPr/>
            <p:nvPr/>
          </p:nvGrpSpPr>
          <p:grpSpPr>
            <a:xfrm>
              <a:off x="381000" y="2133600"/>
              <a:ext cx="3124200" cy="838200"/>
              <a:chOff x="3048000" y="2819400"/>
              <a:chExt cx="3124200" cy="838200"/>
            </a:xfrm>
            <a:solidFill>
              <a:srgbClr val="0070C0"/>
            </a:solidFill>
          </p:grpSpPr>
          <p:sp>
            <p:nvSpPr>
              <p:cNvPr id="31753" name="Rectangle 9"/>
              <p:cNvSpPr>
                <a:spLocks noChangeArrowheads="1"/>
              </p:cNvSpPr>
              <p:nvPr/>
            </p:nvSpPr>
            <p:spPr bwMode="auto">
              <a:xfrm>
                <a:off x="3048000" y="2819400"/>
                <a:ext cx="3124200" cy="838200"/>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7030A0"/>
                  </a:solidFill>
                  <a:effectLst/>
                  <a:latin typeface="Arial" pitchFamily="34" charset="0"/>
                  <a:cs typeface="Arial" pitchFamily="34" charset="0"/>
                </a:endParaRPr>
              </a:p>
            </p:txBody>
          </p:sp>
          <p:sp>
            <p:nvSpPr>
              <p:cNvPr id="31752" name="AutoShape 8"/>
              <p:cNvSpPr>
                <a:spLocks noChangeShapeType="1"/>
              </p:cNvSpPr>
              <p:nvPr/>
            </p:nvSpPr>
            <p:spPr bwMode="auto">
              <a:xfrm>
                <a:off x="4114800" y="2819400"/>
                <a:ext cx="0" cy="838200"/>
              </a:xfrm>
              <a:prstGeom prst="straightConnector1">
                <a:avLst/>
              </a:prstGeom>
              <a:grpFill/>
              <a:ln w="190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rgbClr val="7030A0"/>
                  </a:solidFill>
                </a:endParaRPr>
              </a:p>
            </p:txBody>
          </p:sp>
          <p:sp>
            <p:nvSpPr>
              <p:cNvPr id="31751" name="AutoShape 7"/>
              <p:cNvSpPr>
                <a:spLocks noChangeShapeType="1"/>
              </p:cNvSpPr>
              <p:nvPr/>
            </p:nvSpPr>
            <p:spPr bwMode="auto">
              <a:xfrm>
                <a:off x="5167715" y="2819400"/>
                <a:ext cx="13885" cy="838200"/>
              </a:xfrm>
              <a:prstGeom prst="straightConnector1">
                <a:avLst/>
              </a:prstGeom>
              <a:grpFill/>
              <a:ln w="190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rgbClr val="7030A0"/>
                  </a:solidFill>
                </a:endParaRPr>
              </a:p>
            </p:txBody>
          </p:sp>
        </p:grpSp>
        <p:cxnSp>
          <p:nvCxnSpPr>
            <p:cNvPr id="28" name="Straight Connector 27"/>
            <p:cNvCxnSpPr/>
            <p:nvPr/>
          </p:nvCxnSpPr>
          <p:spPr>
            <a:xfrm>
              <a:off x="9144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718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812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rot="16200000">
            <a:off x="437466" y="4506604"/>
            <a:ext cx="381000" cy="646331"/>
          </a:xfrm>
          <a:prstGeom prst="rect">
            <a:avLst/>
          </a:prstGeom>
          <a:noFill/>
        </p:spPr>
        <p:txBody>
          <a:bodyPr wrap="square" rtlCol="0">
            <a:spAutoFit/>
          </a:bodyPr>
          <a:lstStyle/>
          <a:p>
            <a:r>
              <a:rPr lang="en-US" sz="3600" dirty="0" smtClean="0"/>
              <a:t>{</a:t>
            </a:r>
            <a:endParaRPr lang="en-US" sz="3600" dirty="0"/>
          </a:p>
        </p:txBody>
      </p:sp>
      <p:cxnSp>
        <p:nvCxnSpPr>
          <p:cNvPr id="40" name="Straight Connector 39"/>
          <p:cNvCxnSpPr>
            <a:stCxn id="31745" idx="0"/>
            <a:endCxn id="31745" idx="2"/>
          </p:cNvCxnSpPr>
          <p:nvPr/>
        </p:nvCxnSpPr>
        <p:spPr>
          <a:xfrm>
            <a:off x="990600" y="5248870"/>
            <a:ext cx="0" cy="8382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81000" y="3962400"/>
            <a:ext cx="685800" cy="369332"/>
          </a:xfrm>
          <a:prstGeom prst="rect">
            <a:avLst/>
          </a:prstGeom>
          <a:noFill/>
        </p:spPr>
        <p:txBody>
          <a:bodyPr wrap="square" rtlCol="0">
            <a:spAutoFit/>
          </a:bodyPr>
          <a:lstStyle/>
          <a:p>
            <a:r>
              <a:rPr lang="en-US" b="1" dirty="0" smtClean="0">
                <a:solidFill>
                  <a:schemeClr val="bg1"/>
                </a:solidFill>
              </a:rPr>
              <a:t>1/6</a:t>
            </a:r>
            <a:endParaRPr lang="en-US" b="1" dirty="0">
              <a:solidFill>
                <a:schemeClr val="bg1"/>
              </a:solidFill>
            </a:endParaRPr>
          </a:p>
        </p:txBody>
      </p:sp>
      <p:sp>
        <p:nvSpPr>
          <p:cNvPr id="42" name="TextBox 41"/>
          <p:cNvSpPr txBox="1"/>
          <p:nvPr/>
        </p:nvSpPr>
        <p:spPr>
          <a:xfrm>
            <a:off x="457200" y="5421868"/>
            <a:ext cx="685800" cy="369332"/>
          </a:xfrm>
          <a:prstGeom prst="rect">
            <a:avLst/>
          </a:prstGeom>
          <a:noFill/>
        </p:spPr>
        <p:txBody>
          <a:bodyPr wrap="square" rtlCol="0">
            <a:spAutoFit/>
          </a:bodyPr>
          <a:lstStyle/>
          <a:p>
            <a:r>
              <a:rPr lang="en-US" b="1" dirty="0" smtClean="0">
                <a:solidFill>
                  <a:schemeClr val="bg1"/>
                </a:solidFill>
              </a:rPr>
              <a:t>1/6</a:t>
            </a:r>
            <a:endParaRPr lang="en-US" b="1" dirty="0">
              <a:solidFill>
                <a:schemeClr val="bg1"/>
              </a:solidFill>
            </a:endParaRPr>
          </a:p>
        </p:txBody>
      </p:sp>
      <p:sp>
        <p:nvSpPr>
          <p:cNvPr id="43" name="TextBox 42"/>
          <p:cNvSpPr txBox="1"/>
          <p:nvPr/>
        </p:nvSpPr>
        <p:spPr>
          <a:xfrm>
            <a:off x="990600" y="5421868"/>
            <a:ext cx="685800" cy="369332"/>
          </a:xfrm>
          <a:prstGeom prst="rect">
            <a:avLst/>
          </a:prstGeom>
          <a:noFill/>
        </p:spPr>
        <p:txBody>
          <a:bodyPr wrap="square" rtlCol="0">
            <a:spAutoFit/>
          </a:bodyPr>
          <a:lstStyle/>
          <a:p>
            <a:r>
              <a:rPr lang="en-US" b="1" dirty="0" smtClean="0">
                <a:solidFill>
                  <a:schemeClr val="bg1"/>
                </a:solidFill>
              </a:rPr>
              <a:t>1/6</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b="1" dirty="0" smtClean="0">
                <a:solidFill>
                  <a:srgbClr val="7030A0"/>
                </a:solidFill>
              </a:rPr>
              <a:t>Stamp Problem, cont</a:t>
            </a:r>
            <a:r>
              <a:rPr lang="en-US" dirty="0" smtClean="0"/>
              <a:t>.</a:t>
            </a:r>
            <a:endParaRPr lang="en-US" dirty="0"/>
          </a:p>
        </p:txBody>
      </p:sp>
      <p:grpSp>
        <p:nvGrpSpPr>
          <p:cNvPr id="21" name="Group 20"/>
          <p:cNvGrpSpPr/>
          <p:nvPr/>
        </p:nvGrpSpPr>
        <p:grpSpPr>
          <a:xfrm>
            <a:off x="381000" y="685800"/>
            <a:ext cx="5962989" cy="2904530"/>
            <a:chOff x="381000" y="685800"/>
            <a:chExt cx="5962989" cy="2904530"/>
          </a:xfrm>
        </p:grpSpPr>
        <p:sp>
          <p:nvSpPr>
            <p:cNvPr id="4" name="Rectangle 1"/>
            <p:cNvSpPr>
              <a:spLocks noChangeArrowheads="1"/>
            </p:cNvSpPr>
            <p:nvPr/>
          </p:nvSpPr>
          <p:spPr bwMode="auto">
            <a:xfrm>
              <a:off x="457200" y="2667000"/>
              <a:ext cx="1066800" cy="838200"/>
            </a:xfrm>
            <a:prstGeom prst="rect">
              <a:avLst/>
            </a:prstGeom>
            <a:solidFill>
              <a:srgbClr val="007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7030A0"/>
                </a:solidFill>
              </a:endParaRPr>
            </a:p>
          </p:txBody>
        </p:sp>
        <p:sp>
          <p:nvSpPr>
            <p:cNvPr id="5" name="Rectangle 14"/>
            <p:cNvSpPr>
              <a:spLocks noChangeArrowheads="1"/>
            </p:cNvSpPr>
            <p:nvPr/>
          </p:nvSpPr>
          <p:spPr bwMode="auto">
            <a:xfrm>
              <a:off x="2047977" y="2667000"/>
              <a:ext cx="2143023"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Foreign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0"/>
            <p:cNvSpPr>
              <a:spLocks noChangeArrowheads="1"/>
            </p:cNvSpPr>
            <p:nvPr/>
          </p:nvSpPr>
          <p:spPr bwMode="auto">
            <a:xfrm>
              <a:off x="3886200" y="1362670"/>
              <a:ext cx="2457789"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Domestic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32"/>
            <p:cNvGrpSpPr/>
            <p:nvPr/>
          </p:nvGrpSpPr>
          <p:grpSpPr>
            <a:xfrm>
              <a:off x="381000" y="685800"/>
              <a:ext cx="3124200" cy="1438870"/>
              <a:chOff x="381000" y="1532930"/>
              <a:chExt cx="3124200" cy="1438870"/>
            </a:xfrm>
          </p:grpSpPr>
          <p:grpSp>
            <p:nvGrpSpPr>
              <p:cNvPr id="9" name="Group 23"/>
              <p:cNvGrpSpPr/>
              <p:nvPr/>
            </p:nvGrpSpPr>
            <p:grpSpPr>
              <a:xfrm>
                <a:off x="914400" y="1532930"/>
                <a:ext cx="2590800" cy="738664"/>
                <a:chOff x="3581400" y="1532930"/>
                <a:chExt cx="2590800" cy="738664"/>
              </a:xfrm>
            </p:grpSpPr>
            <p:sp>
              <p:nvSpPr>
                <p:cNvPr id="18" name="Rectangle 13"/>
                <p:cNvSpPr>
                  <a:spLocks noChangeArrowheads="1"/>
                </p:cNvSpPr>
                <p:nvPr/>
              </p:nvSpPr>
              <p:spPr bwMode="auto">
                <a:xfrm>
                  <a:off x="3581400" y="1532930"/>
                  <a:ext cx="2590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Sell 30 Stamps</a:t>
                  </a:r>
                  <a:endParaRPr kumimoji="0" lang="en-US" sz="2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9" name="Straight Arrow Connector 18"/>
                <p:cNvCxnSpPr>
                  <a:endCxn id="18" idx="3"/>
                </p:cNvCxnSpPr>
                <p:nvPr/>
              </p:nvCxnSpPr>
              <p:spPr>
                <a:xfrm flipV="1">
                  <a:off x="3657600" y="1902262"/>
                  <a:ext cx="2514600" cy="116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10" name="Group 31"/>
              <p:cNvGrpSpPr/>
              <p:nvPr/>
            </p:nvGrpSpPr>
            <p:grpSpPr>
              <a:xfrm>
                <a:off x="381000" y="2133600"/>
                <a:ext cx="3124200" cy="838200"/>
                <a:chOff x="381000" y="2133600"/>
                <a:chExt cx="3124200" cy="838200"/>
              </a:xfrm>
            </p:grpSpPr>
            <p:grpSp>
              <p:nvGrpSpPr>
                <p:cNvPr id="11" name="Group 15"/>
                <p:cNvGrpSpPr/>
                <p:nvPr/>
              </p:nvGrpSpPr>
              <p:grpSpPr>
                <a:xfrm>
                  <a:off x="381000" y="2133600"/>
                  <a:ext cx="3124200" cy="838200"/>
                  <a:chOff x="3048000" y="2819400"/>
                  <a:chExt cx="3124200" cy="838200"/>
                </a:xfrm>
                <a:solidFill>
                  <a:srgbClr val="0070C0"/>
                </a:solidFill>
              </p:grpSpPr>
              <p:sp>
                <p:nvSpPr>
                  <p:cNvPr id="15" name="Rectangle 9"/>
                  <p:cNvSpPr>
                    <a:spLocks noChangeArrowheads="1"/>
                  </p:cNvSpPr>
                  <p:nvPr/>
                </p:nvSpPr>
                <p:spPr bwMode="auto">
                  <a:xfrm>
                    <a:off x="3048000" y="2819400"/>
                    <a:ext cx="3124200" cy="838200"/>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7030A0"/>
                      </a:solidFill>
                      <a:effectLst/>
                      <a:latin typeface="Arial" pitchFamily="34" charset="0"/>
                      <a:cs typeface="Arial" pitchFamily="34" charset="0"/>
                    </a:endParaRPr>
                  </a:p>
                </p:txBody>
              </p:sp>
              <p:sp>
                <p:nvSpPr>
                  <p:cNvPr id="16" name="AutoShape 8"/>
                  <p:cNvSpPr>
                    <a:spLocks noChangeShapeType="1"/>
                  </p:cNvSpPr>
                  <p:nvPr/>
                </p:nvSpPr>
                <p:spPr bwMode="auto">
                  <a:xfrm>
                    <a:off x="4114800" y="2819400"/>
                    <a:ext cx="0" cy="838200"/>
                  </a:xfrm>
                  <a:prstGeom prst="straightConnector1">
                    <a:avLst/>
                  </a:prstGeom>
                  <a:grpFill/>
                  <a:ln w="190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rgbClr val="7030A0"/>
                      </a:solidFill>
                    </a:endParaRPr>
                  </a:p>
                </p:txBody>
              </p:sp>
              <p:sp>
                <p:nvSpPr>
                  <p:cNvPr id="17" name="AutoShape 7"/>
                  <p:cNvSpPr>
                    <a:spLocks noChangeShapeType="1"/>
                  </p:cNvSpPr>
                  <p:nvPr/>
                </p:nvSpPr>
                <p:spPr bwMode="auto">
                  <a:xfrm>
                    <a:off x="5167715" y="2819400"/>
                    <a:ext cx="13885" cy="838200"/>
                  </a:xfrm>
                  <a:prstGeom prst="straightConnector1">
                    <a:avLst/>
                  </a:prstGeom>
                  <a:grpFill/>
                  <a:ln w="190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rgbClr val="7030A0"/>
                      </a:solidFill>
                    </a:endParaRPr>
                  </a:p>
                </p:txBody>
              </p:sp>
            </p:grpSp>
            <p:cxnSp>
              <p:nvCxnSpPr>
                <p:cNvPr id="12" name="Straight Connector 11"/>
                <p:cNvCxnSpPr/>
                <p:nvPr/>
              </p:nvCxnSpPr>
              <p:spPr>
                <a:xfrm>
                  <a:off x="9144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81200" y="2133600"/>
                  <a:ext cx="0" cy="838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8" name="TextBox 7"/>
          <p:cNvSpPr txBox="1"/>
          <p:nvPr/>
        </p:nvSpPr>
        <p:spPr>
          <a:xfrm rot="16200000">
            <a:off x="744498" y="1846302"/>
            <a:ext cx="381000" cy="1107996"/>
          </a:xfrm>
          <a:prstGeom prst="rect">
            <a:avLst/>
          </a:prstGeom>
          <a:noFill/>
        </p:spPr>
        <p:txBody>
          <a:bodyPr wrap="square" rtlCol="0">
            <a:spAutoFit/>
          </a:bodyPr>
          <a:lstStyle/>
          <a:p>
            <a:r>
              <a:rPr lang="en-US" sz="6600" dirty="0" smtClean="0"/>
              <a:t>{</a:t>
            </a:r>
            <a:endParaRPr lang="en-US" sz="6600" dirty="0"/>
          </a:p>
        </p:txBody>
      </p:sp>
      <p:sp>
        <p:nvSpPr>
          <p:cNvPr id="20" name="TextBox 19"/>
          <p:cNvSpPr txBox="1"/>
          <p:nvPr/>
        </p:nvSpPr>
        <p:spPr>
          <a:xfrm>
            <a:off x="228600" y="3581400"/>
            <a:ext cx="8681675" cy="2677656"/>
          </a:xfrm>
          <a:prstGeom prst="rect">
            <a:avLst/>
          </a:prstGeom>
          <a:noFill/>
        </p:spPr>
        <p:txBody>
          <a:bodyPr wrap="square" rtlCol="0">
            <a:spAutoFit/>
          </a:bodyPr>
          <a:lstStyle/>
          <a:p>
            <a:r>
              <a:rPr lang="en-US" sz="2400" dirty="0" smtClean="0"/>
              <a:t>Since the 30 domestic stamps sold is equal to five of the sixths, each sixth must be 30 ÷ 5 or six stamps.  This means there are 1/6 of the domestic stamps remaining or six stamps.</a:t>
            </a:r>
          </a:p>
          <a:p>
            <a:endParaRPr lang="en-US" sz="2400" dirty="0" smtClean="0"/>
          </a:p>
          <a:p>
            <a:r>
              <a:rPr lang="en-US" sz="2400" dirty="0" smtClean="0"/>
              <a:t>If the number of foreign stamps is twice the number of the remaining domestic stamps the number of foreign stamps is two times six or twelve.</a:t>
            </a:r>
          </a:p>
        </p:txBody>
      </p:sp>
      <p:sp>
        <p:nvSpPr>
          <p:cNvPr id="22" name="TextBox 21"/>
          <p:cNvSpPr txBox="1"/>
          <p:nvPr/>
        </p:nvSpPr>
        <p:spPr>
          <a:xfrm>
            <a:off x="457200" y="1447800"/>
            <a:ext cx="393056" cy="461665"/>
          </a:xfrm>
          <a:prstGeom prst="rect">
            <a:avLst/>
          </a:prstGeom>
          <a:noFill/>
        </p:spPr>
        <p:txBody>
          <a:bodyPr wrap="none" rtlCol="0">
            <a:spAutoFit/>
          </a:bodyPr>
          <a:lstStyle/>
          <a:p>
            <a:r>
              <a:rPr lang="en-US" sz="2400" b="1" dirty="0" smtClean="0">
                <a:solidFill>
                  <a:schemeClr val="bg1"/>
                </a:solidFill>
              </a:rPr>
              <a:t>6</a:t>
            </a:r>
            <a:r>
              <a:rPr lang="en-US" dirty="0" smtClean="0"/>
              <a:t> </a:t>
            </a:r>
            <a:endParaRPr lang="en-US" dirty="0"/>
          </a:p>
        </p:txBody>
      </p:sp>
      <p:sp>
        <p:nvSpPr>
          <p:cNvPr id="23" name="TextBox 22"/>
          <p:cNvSpPr txBox="1"/>
          <p:nvPr/>
        </p:nvSpPr>
        <p:spPr>
          <a:xfrm>
            <a:off x="670652" y="2891135"/>
            <a:ext cx="548548" cy="461665"/>
          </a:xfrm>
          <a:prstGeom prst="rect">
            <a:avLst/>
          </a:prstGeom>
          <a:noFill/>
        </p:spPr>
        <p:txBody>
          <a:bodyPr wrap="none" rtlCol="0">
            <a:spAutoFit/>
          </a:bodyPr>
          <a:lstStyle/>
          <a:p>
            <a:r>
              <a:rPr lang="en-US" sz="2400" b="1" dirty="0" smtClean="0">
                <a:solidFill>
                  <a:schemeClr val="bg1"/>
                </a:solidFill>
              </a:rPr>
              <a:t>12</a:t>
            </a:r>
            <a:r>
              <a:rPr lang="en-US"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solidFill>
                  <a:srgbClr val="7030A0"/>
                </a:solidFill>
              </a:rPr>
              <a:t>Work Problem</a:t>
            </a:r>
            <a:endParaRPr lang="en-US" b="1" dirty="0">
              <a:solidFill>
                <a:srgbClr val="7030A0"/>
              </a:solidFill>
            </a:endParaRPr>
          </a:p>
        </p:txBody>
      </p:sp>
      <p:sp>
        <p:nvSpPr>
          <p:cNvPr id="3" name="Rectangle 2"/>
          <p:cNvSpPr/>
          <p:nvPr/>
        </p:nvSpPr>
        <p:spPr>
          <a:xfrm>
            <a:off x="838200" y="1371600"/>
            <a:ext cx="7467600" cy="1569660"/>
          </a:xfrm>
          <a:prstGeom prst="rect">
            <a:avLst/>
          </a:prstGeom>
        </p:spPr>
        <p:txBody>
          <a:bodyPr wrap="square">
            <a:spAutoFit/>
          </a:bodyPr>
          <a:lstStyle/>
          <a:p>
            <a:r>
              <a:rPr lang="en-US" sz="2400" dirty="0" smtClean="0"/>
              <a:t>Andre can mow the lawn  three times faster than his brother Henry. If they work together, they can mow the lawn in twenty one minutes.  If they work alone, how much time would it take either of them to mow the lawn?</a:t>
            </a:r>
            <a:endParaRPr lang="en-US" sz="2400" dirty="0"/>
          </a:p>
        </p:txBody>
      </p:sp>
      <p:sp>
        <p:nvSpPr>
          <p:cNvPr id="4" name="TextBox 3"/>
          <p:cNvSpPr txBox="1"/>
          <p:nvPr/>
        </p:nvSpPr>
        <p:spPr>
          <a:xfrm>
            <a:off x="609600" y="3886200"/>
            <a:ext cx="7848600" cy="584775"/>
          </a:xfrm>
          <a:prstGeom prst="rect">
            <a:avLst/>
          </a:prstGeom>
          <a:noFill/>
        </p:spPr>
        <p:txBody>
          <a:bodyPr wrap="square" rtlCol="0">
            <a:spAutoFit/>
          </a:bodyPr>
          <a:lstStyle/>
          <a:p>
            <a:r>
              <a:rPr lang="en-US" sz="3200" dirty="0" smtClean="0">
                <a:solidFill>
                  <a:srgbClr val="7030A0"/>
                </a:solidFill>
              </a:rPr>
              <a:t>Solve this using diagrams rather than algebra.</a:t>
            </a:r>
            <a:endParaRPr lang="en-US" sz="3200"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solidFill>
                  <a:srgbClr val="7030A0"/>
                </a:solidFill>
              </a:rPr>
              <a:t>Work Problem Solution</a:t>
            </a:r>
            <a:endParaRPr lang="en-US" b="1" dirty="0">
              <a:solidFill>
                <a:srgbClr val="7030A0"/>
              </a:solidFill>
            </a:endParaRPr>
          </a:p>
        </p:txBody>
      </p:sp>
      <p:grpSp>
        <p:nvGrpSpPr>
          <p:cNvPr id="32770" name="Group 2"/>
          <p:cNvGrpSpPr>
            <a:grpSpLocks/>
          </p:cNvGrpSpPr>
          <p:nvPr/>
        </p:nvGrpSpPr>
        <p:grpSpPr bwMode="auto">
          <a:xfrm>
            <a:off x="2770188" y="2376487"/>
            <a:ext cx="2868612" cy="1432581"/>
            <a:chOff x="2803" y="1910"/>
            <a:chExt cx="1937" cy="1537"/>
          </a:xfrm>
        </p:grpSpPr>
        <p:sp>
          <p:nvSpPr>
            <p:cNvPr id="32771" name="Rectangle 3"/>
            <p:cNvSpPr>
              <a:spLocks noChangeArrowheads="1"/>
            </p:cNvSpPr>
            <p:nvPr/>
          </p:nvSpPr>
          <p:spPr bwMode="auto">
            <a:xfrm>
              <a:off x="2947" y="1910"/>
              <a:ext cx="281" cy="1516"/>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32772" name="AutoShape 4"/>
            <p:cNvCxnSpPr>
              <a:cxnSpLocks noChangeShapeType="1"/>
            </p:cNvCxnSpPr>
            <p:nvPr/>
          </p:nvCxnSpPr>
          <p:spPr bwMode="auto">
            <a:xfrm flipH="1">
              <a:off x="2803" y="1910"/>
              <a:ext cx="11" cy="1516"/>
            </a:xfrm>
            <a:prstGeom prst="straightConnector1">
              <a:avLst/>
            </a:prstGeom>
            <a:noFill/>
            <a:ln w="9525">
              <a:solidFill>
                <a:srgbClr val="000000"/>
              </a:solidFill>
              <a:round/>
              <a:headEnd type="triangle" w="med" len="med"/>
              <a:tailEnd type="triangle" w="med" len="med"/>
            </a:ln>
          </p:spPr>
        </p:cxnSp>
        <p:grpSp>
          <p:nvGrpSpPr>
            <p:cNvPr id="32773" name="Group 5"/>
            <p:cNvGrpSpPr>
              <a:grpSpLocks/>
            </p:cNvGrpSpPr>
            <p:nvPr/>
          </p:nvGrpSpPr>
          <p:grpSpPr bwMode="auto">
            <a:xfrm>
              <a:off x="3913" y="1926"/>
              <a:ext cx="827" cy="1521"/>
              <a:chOff x="3913" y="9038"/>
              <a:chExt cx="827" cy="1521"/>
            </a:xfrm>
          </p:grpSpPr>
          <p:sp>
            <p:nvSpPr>
              <p:cNvPr id="32774" name="Rectangle 6"/>
              <p:cNvSpPr>
                <a:spLocks noChangeArrowheads="1"/>
              </p:cNvSpPr>
              <p:nvPr/>
            </p:nvSpPr>
            <p:spPr bwMode="auto">
              <a:xfrm>
                <a:off x="3913" y="9038"/>
                <a:ext cx="281" cy="1516"/>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5" name="Rectangle 7"/>
              <p:cNvSpPr>
                <a:spLocks noChangeArrowheads="1"/>
              </p:cNvSpPr>
              <p:nvPr/>
            </p:nvSpPr>
            <p:spPr bwMode="auto">
              <a:xfrm>
                <a:off x="4186" y="9042"/>
                <a:ext cx="281" cy="1516"/>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6" name="Rectangle 8"/>
              <p:cNvSpPr>
                <a:spLocks noChangeArrowheads="1"/>
              </p:cNvSpPr>
              <p:nvPr/>
            </p:nvSpPr>
            <p:spPr bwMode="auto">
              <a:xfrm>
                <a:off x="4459" y="9043"/>
                <a:ext cx="281" cy="1516"/>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10" name="TextBox 9"/>
          <p:cNvSpPr txBox="1"/>
          <p:nvPr/>
        </p:nvSpPr>
        <p:spPr>
          <a:xfrm>
            <a:off x="2667000" y="990600"/>
            <a:ext cx="4140685" cy="1200329"/>
          </a:xfrm>
          <a:prstGeom prst="rect">
            <a:avLst/>
          </a:prstGeom>
          <a:noFill/>
        </p:spPr>
        <p:txBody>
          <a:bodyPr wrap="none" rtlCol="0">
            <a:spAutoFit/>
          </a:bodyPr>
          <a:lstStyle/>
          <a:p>
            <a:r>
              <a:rPr lang="en-US" sz="2400" b="1" dirty="0" smtClean="0">
                <a:solidFill>
                  <a:srgbClr val="7030A0"/>
                </a:solidFill>
              </a:rPr>
              <a:t>Andre works three times faster</a:t>
            </a:r>
          </a:p>
          <a:p>
            <a:endParaRPr lang="en-US" sz="2400" b="1" dirty="0" smtClean="0">
              <a:solidFill>
                <a:srgbClr val="7030A0"/>
              </a:solidFill>
            </a:endParaRPr>
          </a:p>
          <a:p>
            <a:r>
              <a:rPr lang="en-US" sz="2400" b="1" dirty="0" smtClean="0">
                <a:solidFill>
                  <a:srgbClr val="7030A0"/>
                </a:solidFill>
              </a:rPr>
              <a:t>Henry                 Andre</a:t>
            </a:r>
            <a:endParaRPr lang="en-US" sz="2400" b="1" dirty="0">
              <a:solidFill>
                <a:srgbClr val="7030A0"/>
              </a:solidFill>
            </a:endParaRPr>
          </a:p>
        </p:txBody>
      </p:sp>
      <p:sp>
        <p:nvSpPr>
          <p:cNvPr id="11" name="TextBox 10"/>
          <p:cNvSpPr txBox="1"/>
          <p:nvPr/>
        </p:nvSpPr>
        <p:spPr>
          <a:xfrm>
            <a:off x="664018" y="2895600"/>
            <a:ext cx="1621982" cy="461665"/>
          </a:xfrm>
          <a:prstGeom prst="rect">
            <a:avLst/>
          </a:prstGeom>
          <a:noFill/>
        </p:spPr>
        <p:txBody>
          <a:bodyPr wrap="none" rtlCol="0">
            <a:spAutoFit/>
          </a:bodyPr>
          <a:lstStyle/>
          <a:p>
            <a:r>
              <a:rPr lang="en-US" sz="2400" b="1" dirty="0" smtClean="0">
                <a:solidFill>
                  <a:srgbClr val="7030A0"/>
                </a:solidFill>
              </a:rPr>
              <a:t>21 Minutes</a:t>
            </a:r>
            <a:endParaRPr lang="en-US" sz="2400" b="1" dirty="0">
              <a:solidFill>
                <a:srgbClr val="7030A0"/>
              </a:solidFill>
            </a:endParaRPr>
          </a:p>
        </p:txBody>
      </p:sp>
      <p:sp>
        <p:nvSpPr>
          <p:cNvPr id="12" name="TextBox 11"/>
          <p:cNvSpPr txBox="1"/>
          <p:nvPr/>
        </p:nvSpPr>
        <p:spPr>
          <a:xfrm>
            <a:off x="914400" y="4191000"/>
            <a:ext cx="7863178" cy="461665"/>
          </a:xfrm>
          <a:prstGeom prst="rect">
            <a:avLst/>
          </a:prstGeom>
          <a:noFill/>
        </p:spPr>
        <p:txBody>
          <a:bodyPr wrap="none" rtlCol="0">
            <a:spAutoFit/>
          </a:bodyPr>
          <a:lstStyle/>
          <a:p>
            <a:r>
              <a:rPr lang="en-US" sz="2400" b="1" dirty="0" smtClean="0">
                <a:solidFill>
                  <a:srgbClr val="7030A0"/>
                </a:solidFill>
              </a:rPr>
              <a:t>If they work together, they take 21 minutes to finish the job.</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8229600" cy="762000"/>
          </a:xfrm>
        </p:spPr>
        <p:txBody>
          <a:bodyPr/>
          <a:lstStyle/>
          <a:p>
            <a:r>
              <a:rPr lang="en-US" b="1" dirty="0" smtClean="0">
                <a:solidFill>
                  <a:srgbClr val="7030A0"/>
                </a:solidFill>
              </a:rPr>
              <a:t>Work Problem Solution</a:t>
            </a:r>
            <a:endParaRPr lang="en-US" b="1" dirty="0">
              <a:solidFill>
                <a:srgbClr val="7030A0"/>
              </a:solidFill>
            </a:endParaRPr>
          </a:p>
        </p:txBody>
      </p:sp>
      <p:grpSp>
        <p:nvGrpSpPr>
          <p:cNvPr id="14" name="Group 13"/>
          <p:cNvGrpSpPr/>
          <p:nvPr/>
        </p:nvGrpSpPr>
        <p:grpSpPr>
          <a:xfrm>
            <a:off x="664018" y="1066800"/>
            <a:ext cx="4974782" cy="1981201"/>
            <a:chOff x="664018" y="1066800"/>
            <a:chExt cx="4974782" cy="1981201"/>
          </a:xfrm>
        </p:grpSpPr>
        <p:grpSp>
          <p:nvGrpSpPr>
            <p:cNvPr id="13" name="Group 12"/>
            <p:cNvGrpSpPr/>
            <p:nvPr/>
          </p:nvGrpSpPr>
          <p:grpSpPr>
            <a:xfrm>
              <a:off x="2770188" y="1614487"/>
              <a:ext cx="2868612" cy="1433514"/>
              <a:chOff x="2770188" y="1614487"/>
              <a:chExt cx="2868612" cy="1433514"/>
            </a:xfrm>
          </p:grpSpPr>
          <p:sp>
            <p:nvSpPr>
              <p:cNvPr id="32771" name="Rectangle 3"/>
              <p:cNvSpPr>
                <a:spLocks noChangeArrowheads="1"/>
              </p:cNvSpPr>
              <p:nvPr/>
            </p:nvSpPr>
            <p:spPr bwMode="auto">
              <a:xfrm>
                <a:off x="2983446" y="1614487"/>
                <a:ext cx="416149" cy="1413008"/>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32772" name="AutoShape 4"/>
              <p:cNvCxnSpPr>
                <a:cxnSpLocks noChangeShapeType="1"/>
              </p:cNvCxnSpPr>
              <p:nvPr/>
            </p:nvCxnSpPr>
            <p:spPr bwMode="auto">
              <a:xfrm flipH="1">
                <a:off x="2770188" y="1614487"/>
                <a:ext cx="16291" cy="1413008"/>
              </a:xfrm>
              <a:prstGeom prst="straightConnector1">
                <a:avLst/>
              </a:prstGeom>
              <a:noFill/>
              <a:ln w="9525">
                <a:solidFill>
                  <a:srgbClr val="000000"/>
                </a:solidFill>
                <a:round/>
                <a:headEnd type="triangle" w="med" len="med"/>
                <a:tailEnd type="triangle" w="med" len="med"/>
              </a:ln>
            </p:spPr>
          </p:cxnSp>
          <p:sp>
            <p:nvSpPr>
              <p:cNvPr id="32774" name="Rectangle 6"/>
              <p:cNvSpPr>
                <a:spLocks noChangeArrowheads="1"/>
              </p:cNvSpPr>
              <p:nvPr/>
            </p:nvSpPr>
            <p:spPr bwMode="auto">
              <a:xfrm>
                <a:off x="4414049" y="1634993"/>
                <a:ext cx="416149" cy="1413008"/>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5" name="Rectangle 7"/>
              <p:cNvSpPr>
                <a:spLocks noChangeArrowheads="1"/>
              </p:cNvSpPr>
              <p:nvPr/>
            </p:nvSpPr>
            <p:spPr bwMode="auto">
              <a:xfrm>
                <a:off x="4818350" y="1633128"/>
                <a:ext cx="416149" cy="1413008"/>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6" name="Rectangle 8"/>
              <p:cNvSpPr>
                <a:spLocks noChangeArrowheads="1"/>
              </p:cNvSpPr>
              <p:nvPr/>
            </p:nvSpPr>
            <p:spPr bwMode="auto">
              <a:xfrm>
                <a:off x="5222651" y="1634061"/>
                <a:ext cx="416149" cy="1413008"/>
              </a:xfrm>
              <a:prstGeom prst="rect">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0" name="TextBox 9"/>
            <p:cNvSpPr txBox="1"/>
            <p:nvPr/>
          </p:nvSpPr>
          <p:spPr>
            <a:xfrm>
              <a:off x="2667000" y="1066800"/>
              <a:ext cx="2904449" cy="461665"/>
            </a:xfrm>
            <a:prstGeom prst="rect">
              <a:avLst/>
            </a:prstGeom>
            <a:noFill/>
          </p:spPr>
          <p:txBody>
            <a:bodyPr wrap="none" rtlCol="0">
              <a:spAutoFit/>
            </a:bodyPr>
            <a:lstStyle/>
            <a:p>
              <a:r>
                <a:rPr lang="en-US" sz="2400" b="1" dirty="0" smtClean="0">
                  <a:solidFill>
                    <a:srgbClr val="7030A0"/>
                  </a:solidFill>
                </a:rPr>
                <a:t>Henry                 Andre</a:t>
              </a:r>
              <a:endParaRPr lang="en-US" sz="2400" b="1" dirty="0">
                <a:solidFill>
                  <a:srgbClr val="7030A0"/>
                </a:solidFill>
              </a:endParaRPr>
            </a:p>
          </p:txBody>
        </p:sp>
        <p:sp>
          <p:nvSpPr>
            <p:cNvPr id="11" name="TextBox 10"/>
            <p:cNvSpPr txBox="1"/>
            <p:nvPr/>
          </p:nvSpPr>
          <p:spPr>
            <a:xfrm>
              <a:off x="664018" y="2133600"/>
              <a:ext cx="1621982" cy="461665"/>
            </a:xfrm>
            <a:prstGeom prst="rect">
              <a:avLst/>
            </a:prstGeom>
            <a:noFill/>
          </p:spPr>
          <p:txBody>
            <a:bodyPr wrap="none" rtlCol="0">
              <a:spAutoFit/>
            </a:bodyPr>
            <a:lstStyle/>
            <a:p>
              <a:r>
                <a:rPr lang="en-US" sz="2400" b="1" dirty="0" smtClean="0">
                  <a:solidFill>
                    <a:srgbClr val="7030A0"/>
                  </a:solidFill>
                </a:rPr>
                <a:t>21 Minutes</a:t>
              </a:r>
              <a:endParaRPr lang="en-US" sz="2400" b="1" dirty="0">
                <a:solidFill>
                  <a:srgbClr val="7030A0"/>
                </a:solidFill>
              </a:endParaRPr>
            </a:p>
          </p:txBody>
        </p:sp>
      </p:grpSp>
      <p:sp>
        <p:nvSpPr>
          <p:cNvPr id="12" name="TextBox 11"/>
          <p:cNvSpPr txBox="1"/>
          <p:nvPr/>
        </p:nvSpPr>
        <p:spPr>
          <a:xfrm>
            <a:off x="457200" y="3200400"/>
            <a:ext cx="8229600" cy="2677656"/>
          </a:xfrm>
          <a:prstGeom prst="rect">
            <a:avLst/>
          </a:prstGeom>
          <a:noFill/>
        </p:spPr>
        <p:txBody>
          <a:bodyPr wrap="square" rtlCol="0">
            <a:spAutoFit/>
          </a:bodyPr>
          <a:lstStyle/>
          <a:p>
            <a:r>
              <a:rPr lang="en-US" sz="2400" b="1" dirty="0" smtClean="0">
                <a:solidFill>
                  <a:srgbClr val="7030A0"/>
                </a:solidFill>
              </a:rPr>
              <a:t>If Henry worked alone he would have to do four times as much work as he did working with Andre.  This means Henry would have to work 4 times 21 minutes or </a:t>
            </a:r>
            <a:r>
              <a:rPr lang="en-US" sz="2400" b="1" u="sng" dirty="0" smtClean="0">
                <a:solidFill>
                  <a:srgbClr val="7030A0"/>
                </a:solidFill>
              </a:rPr>
              <a:t>84 minutes</a:t>
            </a:r>
            <a:r>
              <a:rPr lang="en-US" sz="2400" b="1" dirty="0" smtClean="0">
                <a:solidFill>
                  <a:srgbClr val="7030A0"/>
                </a:solidFill>
              </a:rPr>
              <a:t>.</a:t>
            </a:r>
          </a:p>
          <a:p>
            <a:endParaRPr lang="en-US" sz="2400" b="1" dirty="0" smtClean="0">
              <a:solidFill>
                <a:srgbClr val="7030A0"/>
              </a:solidFill>
            </a:endParaRPr>
          </a:p>
          <a:p>
            <a:r>
              <a:rPr lang="en-US" sz="2400" b="1" dirty="0" smtClean="0">
                <a:solidFill>
                  <a:srgbClr val="7030A0"/>
                </a:solidFill>
              </a:rPr>
              <a:t>If Andre worked alone, he would need to do Henry’s part which is 1/3 more than the 21 minutes he needed working alone. He would have to work 21 plus 7 or </a:t>
            </a:r>
            <a:r>
              <a:rPr lang="en-US" sz="2400" b="1" u="sng" dirty="0" smtClean="0">
                <a:solidFill>
                  <a:srgbClr val="7030A0"/>
                </a:solidFill>
              </a:rPr>
              <a:t>28 minutes.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dirty="0" smtClean="0">
                <a:solidFill>
                  <a:srgbClr val="7030A0"/>
                </a:solidFill>
              </a:rPr>
              <a:t>Goals</a:t>
            </a:r>
            <a:endParaRPr lang="en-US" b="1" dirty="0">
              <a:solidFill>
                <a:srgbClr val="7030A0"/>
              </a:solidFill>
            </a:endParaRPr>
          </a:p>
        </p:txBody>
      </p:sp>
      <p:sp>
        <p:nvSpPr>
          <p:cNvPr id="3" name="TextBox 2"/>
          <p:cNvSpPr txBox="1"/>
          <p:nvPr/>
        </p:nvSpPr>
        <p:spPr>
          <a:xfrm>
            <a:off x="0" y="838200"/>
            <a:ext cx="8991600" cy="5170646"/>
          </a:xfrm>
          <a:prstGeom prst="rect">
            <a:avLst/>
          </a:prstGeom>
          <a:noFill/>
        </p:spPr>
        <p:txBody>
          <a:bodyPr wrap="square" rtlCol="0">
            <a:spAutoFit/>
          </a:bodyPr>
          <a:lstStyle/>
          <a:p>
            <a:pPr lvl="1" indent="-457200" algn="ctr">
              <a:lnSpc>
                <a:spcPct val="150000"/>
              </a:lnSpc>
            </a:pPr>
            <a:r>
              <a:rPr lang="en-US" sz="3000" b="1" dirty="0" smtClean="0"/>
              <a:t>Implement CCSS “Standards for Mathematical Practice</a:t>
            </a:r>
            <a:r>
              <a:rPr lang="en-US" sz="2800" b="1" dirty="0" smtClean="0"/>
              <a:t>”</a:t>
            </a:r>
          </a:p>
          <a:p>
            <a:pPr marL="339725" lvl="1">
              <a:lnSpc>
                <a:spcPct val="150000"/>
              </a:lnSpc>
              <a:tabLst>
                <a:tab pos="515938" algn="l"/>
              </a:tabLst>
            </a:pPr>
            <a:r>
              <a:rPr lang="en-US" sz="2000" dirty="0" smtClean="0"/>
              <a:t>	</a:t>
            </a:r>
            <a:r>
              <a:rPr lang="en-US" sz="2400" b="1" dirty="0" smtClean="0">
                <a:solidFill>
                  <a:srgbClr val="7030A0"/>
                </a:solidFill>
              </a:rPr>
              <a:t>Make sense of problem solving and persevere in solving </a:t>
            </a:r>
          </a:p>
          <a:p>
            <a:pPr marL="339725" lvl="1">
              <a:lnSpc>
                <a:spcPct val="150000"/>
              </a:lnSpc>
              <a:tabLst>
                <a:tab pos="515938" algn="l"/>
              </a:tabLst>
            </a:pPr>
            <a:r>
              <a:rPr lang="en-US" sz="2400" b="1" dirty="0" smtClean="0">
                <a:solidFill>
                  <a:srgbClr val="7030A0"/>
                </a:solidFill>
              </a:rPr>
              <a:t>	Reason abstractly and quantitatively</a:t>
            </a:r>
          </a:p>
          <a:p>
            <a:pPr marL="339725" lvl="1">
              <a:lnSpc>
                <a:spcPct val="150000"/>
              </a:lnSpc>
              <a:tabLst>
                <a:tab pos="515938" algn="l"/>
              </a:tabLst>
            </a:pPr>
            <a:r>
              <a:rPr lang="en-US" sz="2400" b="1" dirty="0" smtClean="0">
                <a:solidFill>
                  <a:srgbClr val="7030A0"/>
                </a:solidFill>
              </a:rPr>
              <a:t>	Construct viable arguments and critique the reasoning of others</a:t>
            </a:r>
          </a:p>
          <a:p>
            <a:pPr marL="339725" lvl="1">
              <a:lnSpc>
                <a:spcPct val="150000"/>
              </a:lnSpc>
              <a:tabLst>
                <a:tab pos="515938" algn="l"/>
              </a:tabLst>
            </a:pPr>
            <a:r>
              <a:rPr lang="en-US" sz="2400" b="1" dirty="0" smtClean="0">
                <a:solidFill>
                  <a:srgbClr val="7030A0"/>
                </a:solidFill>
              </a:rPr>
              <a:t>	Model with mathematics</a:t>
            </a:r>
          </a:p>
          <a:p>
            <a:pPr marL="339725" lvl="1">
              <a:lnSpc>
                <a:spcPct val="150000"/>
              </a:lnSpc>
              <a:tabLst>
                <a:tab pos="515938" algn="l"/>
              </a:tabLst>
            </a:pPr>
            <a:r>
              <a:rPr lang="en-US" sz="2400" b="1" dirty="0" smtClean="0">
                <a:solidFill>
                  <a:srgbClr val="7030A0"/>
                </a:solidFill>
              </a:rPr>
              <a:t>	Use appropriate tools strategically</a:t>
            </a:r>
          </a:p>
          <a:p>
            <a:pPr marL="339725" lvl="1">
              <a:lnSpc>
                <a:spcPct val="150000"/>
              </a:lnSpc>
              <a:tabLst>
                <a:tab pos="515938" algn="l"/>
              </a:tabLst>
            </a:pPr>
            <a:r>
              <a:rPr lang="en-US" sz="2400" b="1" dirty="0" smtClean="0">
                <a:solidFill>
                  <a:srgbClr val="7030A0"/>
                </a:solidFill>
              </a:rPr>
              <a:t>	Attend to precision</a:t>
            </a:r>
          </a:p>
          <a:p>
            <a:pPr marL="339725" lvl="1">
              <a:lnSpc>
                <a:spcPct val="150000"/>
              </a:lnSpc>
              <a:tabLst>
                <a:tab pos="515938" algn="l"/>
              </a:tabLst>
            </a:pPr>
            <a:r>
              <a:rPr lang="en-US" sz="2400" b="1" dirty="0" smtClean="0">
                <a:solidFill>
                  <a:srgbClr val="7030A0"/>
                </a:solidFill>
              </a:rPr>
              <a:t>	Look for and make use of structure</a:t>
            </a:r>
          </a:p>
          <a:p>
            <a:pPr marL="339725" lvl="1">
              <a:lnSpc>
                <a:spcPct val="150000"/>
              </a:lnSpc>
              <a:tabLst>
                <a:tab pos="515938" algn="l"/>
              </a:tabLst>
            </a:pPr>
            <a:r>
              <a:rPr lang="en-US" sz="2400" b="1" dirty="0" smtClean="0">
                <a:solidFill>
                  <a:srgbClr val="7030A0"/>
                </a:solidFill>
              </a:rPr>
              <a:t>	Look for and express regularity in repeated reasoning</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solidFill>
                  <a:srgbClr val="7030A0"/>
                </a:solidFill>
              </a:rPr>
              <a:t>Sequence Problem</a:t>
            </a:r>
            <a:endParaRPr lang="en-US" b="1" dirty="0">
              <a:solidFill>
                <a:srgbClr val="7030A0"/>
              </a:solidFill>
            </a:endParaRPr>
          </a:p>
        </p:txBody>
      </p:sp>
      <p:sp>
        <p:nvSpPr>
          <p:cNvPr id="3" name="TextBox 2"/>
          <p:cNvSpPr txBox="1"/>
          <p:nvPr/>
        </p:nvSpPr>
        <p:spPr>
          <a:xfrm>
            <a:off x="457200" y="838200"/>
            <a:ext cx="8305800" cy="400110"/>
          </a:xfrm>
          <a:prstGeom prst="rect">
            <a:avLst/>
          </a:prstGeom>
          <a:noFill/>
        </p:spPr>
        <p:txBody>
          <a:bodyPr wrap="square" rtlCol="0">
            <a:spAutoFit/>
          </a:bodyPr>
          <a:lstStyle/>
          <a:p>
            <a:r>
              <a:rPr lang="en-US" sz="2000" dirty="0" smtClean="0"/>
              <a:t>From: New England  Mathematics League     Contest Number 3         12/3/2013</a:t>
            </a:r>
            <a:endParaRPr lang="en-US" sz="2000" dirty="0"/>
          </a:p>
        </p:txBody>
      </p:sp>
      <p:sp>
        <p:nvSpPr>
          <p:cNvPr id="5" name="TextBox 4"/>
          <p:cNvSpPr txBox="1"/>
          <p:nvPr/>
        </p:nvSpPr>
        <p:spPr>
          <a:xfrm>
            <a:off x="609600" y="1981200"/>
            <a:ext cx="7924801" cy="1569660"/>
          </a:xfrm>
          <a:prstGeom prst="rect">
            <a:avLst/>
          </a:prstGeom>
          <a:noFill/>
        </p:spPr>
        <p:txBody>
          <a:bodyPr wrap="square" rtlCol="0">
            <a:spAutoFit/>
          </a:bodyPr>
          <a:lstStyle/>
          <a:p>
            <a:r>
              <a:rPr lang="en-US" sz="2400" b="1" dirty="0" smtClean="0"/>
              <a:t>In an arithmetic sequence, the difference between successive terms is fixed.  If the sum of the 72</a:t>
            </a:r>
            <a:r>
              <a:rPr lang="en-US" sz="2800" b="1" baseline="30000" dirty="0" smtClean="0"/>
              <a:t>nd</a:t>
            </a:r>
            <a:r>
              <a:rPr lang="en-US" sz="2400" b="1" dirty="0" smtClean="0"/>
              <a:t> and the 112</a:t>
            </a:r>
            <a:r>
              <a:rPr lang="en-US" sz="2800" b="1" baseline="30000" dirty="0" smtClean="0"/>
              <a:t>th</a:t>
            </a:r>
            <a:r>
              <a:rPr lang="en-US" sz="2400" b="1" dirty="0" smtClean="0"/>
              <a:t> terms of such a sequence is 22, what is the sum of the first 183 terms?</a:t>
            </a:r>
            <a:endParaRPr lang="en-US"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43000"/>
            <a:ext cx="7924800" cy="4401205"/>
          </a:xfrm>
          <a:prstGeom prst="rect">
            <a:avLst/>
          </a:prstGeom>
          <a:noFill/>
          <a:ln w="38100">
            <a:noFill/>
          </a:ln>
        </p:spPr>
        <p:txBody>
          <a:bodyPr wrap="square" rtlCol="0">
            <a:spAutoFit/>
          </a:bodyPr>
          <a:lstStyle/>
          <a:p>
            <a:pPr algn="ctr"/>
            <a:r>
              <a:rPr lang="en-US" sz="2800" b="1" dirty="0" smtClean="0"/>
              <a:t>Let’s try to visualize the sequence</a:t>
            </a:r>
            <a:r>
              <a:rPr lang="en-US" sz="2800" b="1" dirty="0" smtClean="0">
                <a:solidFill>
                  <a:srgbClr val="7030A0"/>
                </a:solidFill>
              </a:rPr>
              <a:t>:</a:t>
            </a:r>
          </a:p>
          <a:p>
            <a:endParaRPr lang="en-US" sz="2800" b="1" dirty="0" smtClean="0"/>
          </a:p>
          <a:p>
            <a:r>
              <a:rPr lang="en-US" sz="2800" b="1" dirty="0" smtClean="0">
                <a:solidFill>
                  <a:srgbClr val="7030A0"/>
                </a:solidFill>
              </a:rPr>
              <a:t>1</a:t>
            </a:r>
            <a:r>
              <a:rPr lang="en-US" sz="2800" b="1" dirty="0" smtClean="0"/>
              <a:t> . . . 71, </a:t>
            </a:r>
            <a:r>
              <a:rPr lang="en-US" sz="2800" b="1" dirty="0" smtClean="0">
                <a:solidFill>
                  <a:srgbClr val="7030A0"/>
                </a:solidFill>
              </a:rPr>
              <a:t>72</a:t>
            </a:r>
            <a:r>
              <a:rPr lang="en-US" sz="2800" b="1" dirty="0" smtClean="0"/>
              <a:t>, 73 . . .  111, </a:t>
            </a:r>
            <a:r>
              <a:rPr lang="en-US" sz="2800" b="1" dirty="0" smtClean="0">
                <a:solidFill>
                  <a:srgbClr val="7030A0"/>
                </a:solidFill>
              </a:rPr>
              <a:t>112</a:t>
            </a:r>
            <a:r>
              <a:rPr lang="en-US" sz="2800" b="1" dirty="0" smtClean="0"/>
              <a:t>, 113 . . . </a:t>
            </a:r>
            <a:r>
              <a:rPr lang="en-US" sz="2800" b="1" dirty="0" smtClean="0">
                <a:solidFill>
                  <a:srgbClr val="7030A0"/>
                </a:solidFill>
              </a:rPr>
              <a:t>183</a:t>
            </a:r>
          </a:p>
          <a:p>
            <a:endParaRPr lang="en-US" sz="2800" b="1" dirty="0" smtClean="0">
              <a:solidFill>
                <a:srgbClr val="7030A0"/>
              </a:solidFill>
            </a:endParaRPr>
          </a:p>
          <a:p>
            <a:endParaRPr lang="en-US" sz="2800" b="1" dirty="0" smtClean="0">
              <a:solidFill>
                <a:srgbClr val="7030A0"/>
              </a:solidFill>
            </a:endParaRPr>
          </a:p>
          <a:p>
            <a:r>
              <a:rPr lang="en-US" sz="2800" b="1" dirty="0" smtClean="0">
                <a:solidFill>
                  <a:srgbClr val="7030A0"/>
                </a:solidFill>
              </a:rPr>
              <a:t>If the sum of terms 72 and 112 is 22, then the sum of terms 71 and 113 is also 22.  We subtract and add the same amount (arithmetic sequence).</a:t>
            </a:r>
          </a:p>
          <a:p>
            <a:endParaRPr lang="en-US" sz="2800" b="1" dirty="0" smtClean="0">
              <a:solidFill>
                <a:srgbClr val="7030A0"/>
              </a:solidFill>
            </a:endParaRPr>
          </a:p>
          <a:p>
            <a:r>
              <a:rPr lang="en-US" sz="2800" b="1" dirty="0" smtClean="0">
                <a:solidFill>
                  <a:srgbClr val="7030A0"/>
                </a:solidFill>
              </a:rPr>
              <a:t>Similarly the sum of terms 73 and 111 is also 22.</a:t>
            </a:r>
          </a:p>
        </p:txBody>
      </p:sp>
      <p:sp>
        <p:nvSpPr>
          <p:cNvPr id="2" name="Title 1"/>
          <p:cNvSpPr>
            <a:spLocks noGrp="1"/>
          </p:cNvSpPr>
          <p:nvPr>
            <p:ph type="title"/>
          </p:nvPr>
        </p:nvSpPr>
        <p:spPr>
          <a:xfrm>
            <a:off x="457200" y="0"/>
            <a:ext cx="8229600" cy="944562"/>
          </a:xfrm>
        </p:spPr>
        <p:txBody>
          <a:bodyPr/>
          <a:lstStyle/>
          <a:p>
            <a:r>
              <a:rPr lang="en-US" b="1" dirty="0" smtClean="0">
                <a:solidFill>
                  <a:srgbClr val="7030A0"/>
                </a:solidFill>
              </a:rPr>
              <a:t>Sequence Problem Solution</a:t>
            </a:r>
            <a:endParaRPr lang="en-US" dirty="0"/>
          </a:p>
        </p:txBody>
      </p:sp>
      <p:grpSp>
        <p:nvGrpSpPr>
          <p:cNvPr id="38" name="Group 37"/>
          <p:cNvGrpSpPr/>
          <p:nvPr/>
        </p:nvGrpSpPr>
        <p:grpSpPr>
          <a:xfrm>
            <a:off x="2133600" y="2543175"/>
            <a:ext cx="2438400" cy="228600"/>
            <a:chOff x="6477000" y="2209800"/>
            <a:chExt cx="2438400" cy="228600"/>
          </a:xfrm>
        </p:grpSpPr>
        <p:cxnSp>
          <p:nvCxnSpPr>
            <p:cNvPr id="5" name="Straight Connector 4"/>
            <p:cNvCxnSpPr/>
            <p:nvPr/>
          </p:nvCxnSpPr>
          <p:spPr>
            <a:xfrm>
              <a:off x="6477000" y="2438400"/>
              <a:ext cx="24384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896348" y="2209800"/>
              <a:ext cx="0" cy="2286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96052" y="2209800"/>
              <a:ext cx="0" cy="2286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2667000" y="2514600"/>
            <a:ext cx="1143000" cy="72468"/>
            <a:chOff x="6705600" y="1375332"/>
            <a:chExt cx="1143000" cy="72468"/>
          </a:xfrm>
        </p:grpSpPr>
        <p:cxnSp>
          <p:nvCxnSpPr>
            <p:cNvPr id="10" name="Straight Connector 9"/>
            <p:cNvCxnSpPr/>
            <p:nvPr/>
          </p:nvCxnSpPr>
          <p:spPr>
            <a:xfrm>
              <a:off x="6705600" y="14478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829548" y="1375332"/>
              <a:ext cx="0" cy="724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24652" y="1375332"/>
              <a:ext cx="0" cy="7246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1600200" y="2590800"/>
            <a:ext cx="3657600" cy="381000"/>
            <a:chOff x="5105400" y="1600200"/>
            <a:chExt cx="3657600" cy="381000"/>
          </a:xfrm>
        </p:grpSpPr>
        <p:cxnSp>
          <p:nvCxnSpPr>
            <p:cNvPr id="6" name="Straight Connector 5"/>
            <p:cNvCxnSpPr/>
            <p:nvPr/>
          </p:nvCxnSpPr>
          <p:spPr>
            <a:xfrm>
              <a:off x="5105400" y="1981200"/>
              <a:ext cx="3657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743948" y="1600200"/>
              <a:ext cx="0" cy="362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19689" y="1600200"/>
              <a:ext cx="0" cy="362338"/>
            </a:xfrm>
            <a:prstGeom prst="line">
              <a:avLst/>
            </a:prstGeom>
            <a:ln w="381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143000"/>
            <a:ext cx="7924800" cy="5262979"/>
          </a:xfrm>
          <a:prstGeom prst="rect">
            <a:avLst/>
          </a:prstGeom>
          <a:noFill/>
          <a:ln w="38100">
            <a:noFill/>
          </a:ln>
        </p:spPr>
        <p:txBody>
          <a:bodyPr wrap="square" rtlCol="0">
            <a:spAutoFit/>
          </a:bodyPr>
          <a:lstStyle/>
          <a:p>
            <a:pPr algn="ctr"/>
            <a:r>
              <a:rPr lang="en-US" sz="2800" b="1" dirty="0" smtClean="0"/>
              <a:t>Let’s try to visualize the sequence</a:t>
            </a:r>
            <a:r>
              <a:rPr lang="en-US" sz="2800" b="1" dirty="0" smtClean="0">
                <a:solidFill>
                  <a:srgbClr val="7030A0"/>
                </a:solidFill>
              </a:rPr>
              <a:t>:</a:t>
            </a:r>
          </a:p>
          <a:p>
            <a:endParaRPr lang="en-US" sz="2800" b="1" dirty="0" smtClean="0"/>
          </a:p>
          <a:p>
            <a:r>
              <a:rPr lang="en-US" sz="2800" b="1" dirty="0" smtClean="0">
                <a:solidFill>
                  <a:srgbClr val="7030A0"/>
                </a:solidFill>
              </a:rPr>
              <a:t>         1</a:t>
            </a:r>
            <a:r>
              <a:rPr lang="en-US" sz="2800" b="1" dirty="0" smtClean="0"/>
              <a:t> . . .  </a:t>
            </a:r>
            <a:r>
              <a:rPr lang="en-US" sz="2800" b="1" dirty="0" smtClean="0">
                <a:solidFill>
                  <a:srgbClr val="7030A0"/>
                </a:solidFill>
              </a:rPr>
              <a:t>72</a:t>
            </a:r>
            <a:r>
              <a:rPr lang="en-US" sz="2800" b="1" dirty="0" smtClean="0"/>
              <a:t>, 73 . . .  111, </a:t>
            </a:r>
            <a:r>
              <a:rPr lang="en-US" sz="2800" b="1" dirty="0" smtClean="0">
                <a:solidFill>
                  <a:srgbClr val="7030A0"/>
                </a:solidFill>
              </a:rPr>
              <a:t>112</a:t>
            </a:r>
            <a:r>
              <a:rPr lang="en-US" sz="2800" b="1" dirty="0" smtClean="0"/>
              <a:t>, 113 . . . </a:t>
            </a:r>
            <a:r>
              <a:rPr lang="en-US" sz="2800" b="1" dirty="0" smtClean="0">
                <a:solidFill>
                  <a:srgbClr val="7030A0"/>
                </a:solidFill>
              </a:rPr>
              <a:t>183</a:t>
            </a:r>
          </a:p>
          <a:p>
            <a:endParaRPr lang="en-US" sz="2800" b="1" dirty="0" smtClean="0">
              <a:solidFill>
                <a:srgbClr val="7030A0"/>
              </a:solidFill>
            </a:endParaRPr>
          </a:p>
          <a:p>
            <a:endParaRPr lang="en-US" sz="2800" b="1" dirty="0" smtClean="0">
              <a:solidFill>
                <a:srgbClr val="7030A0"/>
              </a:solidFill>
            </a:endParaRPr>
          </a:p>
          <a:p>
            <a:r>
              <a:rPr lang="en-US" sz="2800" b="1" dirty="0" smtClean="0">
                <a:solidFill>
                  <a:srgbClr val="7030A0"/>
                </a:solidFill>
              </a:rPr>
              <a:t>We can pair the 72 numbers between 1 and 72 with 72 numbers between 112 and 183. </a:t>
            </a:r>
          </a:p>
          <a:p>
            <a:endParaRPr lang="en-US" sz="2800" b="1" dirty="0" smtClean="0">
              <a:solidFill>
                <a:srgbClr val="7030A0"/>
              </a:solidFill>
            </a:endParaRPr>
          </a:p>
          <a:p>
            <a:r>
              <a:rPr lang="en-US" sz="2800" b="1" dirty="0" smtClean="0">
                <a:solidFill>
                  <a:srgbClr val="7030A0"/>
                </a:solidFill>
              </a:rPr>
              <a:t>We can pair the 39 numbers between 73 and 111 (inclusive) with the middle term unpaired.  The average term is 22/2 or 11 and we have 183 numbers making the sum 183 times 11 or 2013.</a:t>
            </a:r>
          </a:p>
        </p:txBody>
      </p:sp>
      <p:sp>
        <p:nvSpPr>
          <p:cNvPr id="2" name="Title 1"/>
          <p:cNvSpPr>
            <a:spLocks noGrp="1"/>
          </p:cNvSpPr>
          <p:nvPr>
            <p:ph type="title"/>
          </p:nvPr>
        </p:nvSpPr>
        <p:spPr>
          <a:xfrm>
            <a:off x="457200" y="46038"/>
            <a:ext cx="8229600" cy="944562"/>
          </a:xfrm>
        </p:spPr>
        <p:txBody>
          <a:bodyPr/>
          <a:lstStyle/>
          <a:p>
            <a:r>
              <a:rPr lang="en-US" b="1" dirty="0" smtClean="0">
                <a:solidFill>
                  <a:srgbClr val="7030A0"/>
                </a:solidFill>
              </a:rPr>
              <a:t>Sequence Problem Solution</a:t>
            </a:r>
            <a:endParaRPr lang="en-US" dirty="0"/>
          </a:p>
        </p:txBody>
      </p:sp>
      <p:grpSp>
        <p:nvGrpSpPr>
          <p:cNvPr id="4" name="Group 37"/>
          <p:cNvGrpSpPr/>
          <p:nvPr/>
        </p:nvGrpSpPr>
        <p:grpSpPr>
          <a:xfrm>
            <a:off x="2438400" y="2514600"/>
            <a:ext cx="2438400" cy="228600"/>
            <a:chOff x="6096000" y="2209800"/>
            <a:chExt cx="2438400" cy="228600"/>
          </a:xfrm>
        </p:grpSpPr>
        <p:cxnSp>
          <p:nvCxnSpPr>
            <p:cNvPr id="5" name="Straight Connector 4"/>
            <p:cNvCxnSpPr/>
            <p:nvPr/>
          </p:nvCxnSpPr>
          <p:spPr>
            <a:xfrm>
              <a:off x="6096000" y="24384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15350" y="2209800"/>
              <a:ext cx="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115050" y="2209800"/>
              <a:ext cx="0" cy="22860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 name="Group 36"/>
          <p:cNvGrpSpPr/>
          <p:nvPr/>
        </p:nvGrpSpPr>
        <p:grpSpPr>
          <a:xfrm>
            <a:off x="2971800" y="2514600"/>
            <a:ext cx="1143000" cy="72468"/>
            <a:chOff x="6705600" y="1375332"/>
            <a:chExt cx="1143000" cy="72468"/>
          </a:xfrm>
        </p:grpSpPr>
        <p:cxnSp>
          <p:nvCxnSpPr>
            <p:cNvPr id="10" name="Straight Connector 9"/>
            <p:cNvCxnSpPr/>
            <p:nvPr/>
          </p:nvCxnSpPr>
          <p:spPr>
            <a:xfrm>
              <a:off x="6705600" y="1447800"/>
              <a:ext cx="114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829548" y="1375332"/>
              <a:ext cx="0" cy="724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24652" y="1375332"/>
              <a:ext cx="0" cy="7246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8" name="Group 35"/>
          <p:cNvGrpSpPr/>
          <p:nvPr/>
        </p:nvGrpSpPr>
        <p:grpSpPr>
          <a:xfrm>
            <a:off x="1447800" y="2590800"/>
            <a:ext cx="5257800" cy="381000"/>
            <a:chOff x="5105400" y="1600200"/>
            <a:chExt cx="3657600" cy="381000"/>
          </a:xfrm>
        </p:grpSpPr>
        <p:cxnSp>
          <p:nvCxnSpPr>
            <p:cNvPr id="6" name="Straight Connector 5"/>
            <p:cNvCxnSpPr/>
            <p:nvPr/>
          </p:nvCxnSpPr>
          <p:spPr>
            <a:xfrm>
              <a:off x="5105400" y="1981200"/>
              <a:ext cx="3657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743948" y="1600200"/>
              <a:ext cx="0" cy="362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19689" y="1600200"/>
              <a:ext cx="0" cy="362338"/>
            </a:xfrm>
            <a:prstGeom prst="line">
              <a:avLst/>
            </a:prstGeom>
            <a:ln w="381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normAutofit/>
          </a:bodyPr>
          <a:lstStyle/>
          <a:p>
            <a:r>
              <a:rPr lang="en-US" b="1" dirty="0" smtClean="0">
                <a:solidFill>
                  <a:srgbClr val="7030A0"/>
                </a:solidFill>
              </a:rPr>
              <a:t>Sequence Problem NEML Solution</a:t>
            </a:r>
            <a:endParaRPr lang="en-US" dirty="0"/>
          </a:p>
        </p:txBody>
      </p:sp>
      <p:sp>
        <p:nvSpPr>
          <p:cNvPr id="3" name="TextBox 2"/>
          <p:cNvSpPr txBox="1"/>
          <p:nvPr/>
        </p:nvSpPr>
        <p:spPr>
          <a:xfrm>
            <a:off x="381000" y="1295400"/>
            <a:ext cx="8229600" cy="5262979"/>
          </a:xfrm>
          <a:prstGeom prst="rect">
            <a:avLst/>
          </a:prstGeom>
          <a:noFill/>
        </p:spPr>
        <p:txBody>
          <a:bodyPr wrap="square" rtlCol="0">
            <a:spAutoFit/>
          </a:bodyPr>
          <a:lstStyle/>
          <a:p>
            <a:r>
              <a:rPr lang="en-US" sz="2400" b="1" dirty="0" smtClean="0"/>
              <a:t>In our 183 – term sequence a, a + d, a + 2d, a + 3d, . . . a + 182d, the 72 term  is a + 71d, the 112</a:t>
            </a:r>
            <a:r>
              <a:rPr lang="en-US" sz="2400" b="1" baseline="30000" dirty="0" smtClean="0"/>
              <a:t>th</a:t>
            </a:r>
            <a:r>
              <a:rPr lang="en-US" sz="2400" b="1" dirty="0" smtClean="0"/>
              <a:t> term is a + 111d, and the middle term is a + 91d.  We’re told the sum of the 72</a:t>
            </a:r>
            <a:r>
              <a:rPr lang="en-US" sz="2400" b="1" baseline="30000" dirty="0" smtClean="0"/>
              <a:t>nd</a:t>
            </a:r>
            <a:r>
              <a:rPr lang="en-US" sz="2400" b="1" dirty="0" smtClean="0"/>
              <a:t> term and 112</a:t>
            </a:r>
            <a:r>
              <a:rPr lang="en-US" sz="2400" b="1" baseline="30000" dirty="0" smtClean="0"/>
              <a:t>th</a:t>
            </a:r>
            <a:r>
              <a:rPr lang="en-US" sz="2400" b="1" dirty="0" smtClean="0"/>
              <a:t> term is 22, so 22 = (a + 71d) + (a + 111d) = 2a + 182d = 2(a + 91d). Thus, a + 91d = 11 is the value of the middle term = the value of the average term, and the sum of all 183 terms is 183 times 11 or 2013.</a:t>
            </a:r>
          </a:p>
          <a:p>
            <a:endParaRPr lang="en-US" sz="2400" b="1" dirty="0" smtClean="0"/>
          </a:p>
          <a:p>
            <a:r>
              <a:rPr lang="en-US" sz="2400" b="1" dirty="0" smtClean="0">
                <a:solidFill>
                  <a:srgbClr val="7030A0"/>
                </a:solidFill>
              </a:rPr>
              <a:t>The visualization of the problem provides insights immediately observable. Many students didn’t even try to solve this problem as they did not have a place to start.  Visualizing the problem is usually a productive way to start.</a:t>
            </a:r>
          </a:p>
          <a:p>
            <a:endParaRPr lang="en-US" sz="2400" b="1" dirty="0" smtClean="0">
              <a:solidFill>
                <a:srgbClr val="7030A0"/>
              </a:solidFill>
            </a:endParaRPr>
          </a:p>
          <a:p>
            <a:endParaRPr lang="en-US" sz="2400" b="1" dirty="0" smtClean="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US" sz="5300" b="1" dirty="0" smtClean="0">
                <a:solidFill>
                  <a:srgbClr val="7030A0"/>
                </a:solidFill>
              </a:rPr>
              <a:t>Mixture Problem</a:t>
            </a:r>
            <a:endParaRPr lang="en-US" dirty="0"/>
          </a:p>
        </p:txBody>
      </p:sp>
      <p:sp>
        <p:nvSpPr>
          <p:cNvPr id="3" name="TextBox 2"/>
          <p:cNvSpPr txBox="1"/>
          <p:nvPr/>
        </p:nvSpPr>
        <p:spPr>
          <a:xfrm>
            <a:off x="914400" y="1371600"/>
            <a:ext cx="7010400" cy="2400657"/>
          </a:xfrm>
          <a:prstGeom prst="rect">
            <a:avLst/>
          </a:prstGeom>
          <a:noFill/>
        </p:spPr>
        <p:txBody>
          <a:bodyPr wrap="square" rtlCol="0">
            <a:spAutoFit/>
          </a:bodyPr>
          <a:lstStyle/>
          <a:p>
            <a:r>
              <a:rPr lang="en-GB" sz="2400" b="1" dirty="0" smtClean="0"/>
              <a:t>A piece of jewelry is made from gold and pearl. </a:t>
            </a:r>
          </a:p>
          <a:p>
            <a:endParaRPr lang="en-GB" sz="1000" b="1" dirty="0" smtClean="0"/>
          </a:p>
          <a:p>
            <a:r>
              <a:rPr lang="en-GB" sz="2400" b="1" dirty="0" smtClean="0"/>
              <a:t>Its weight is 3 oz. and its price is $2400. </a:t>
            </a:r>
          </a:p>
          <a:p>
            <a:endParaRPr lang="en-GB" sz="1000" b="1" dirty="0" smtClean="0"/>
          </a:p>
          <a:p>
            <a:r>
              <a:rPr lang="en-GB" sz="2400" b="1" dirty="0" smtClean="0"/>
              <a:t>The price of 1 oz. of gold is $500, and of pearl is $1500. </a:t>
            </a:r>
          </a:p>
          <a:p>
            <a:endParaRPr lang="en-GB" sz="1000" b="1" dirty="0" smtClean="0"/>
          </a:p>
          <a:p>
            <a:r>
              <a:rPr lang="en-GB" sz="2400" b="1" dirty="0" smtClean="0"/>
              <a:t>What is the weight of each kind.</a:t>
            </a:r>
            <a:endParaRPr lang="en-US"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en-US" sz="5300" b="1" dirty="0" smtClean="0">
                <a:solidFill>
                  <a:srgbClr val="7030A0"/>
                </a:solidFill>
              </a:rPr>
              <a:t>Mixture Problem</a:t>
            </a:r>
            <a:endParaRPr lang="en-US" dirty="0"/>
          </a:p>
        </p:txBody>
      </p:sp>
      <p:sp>
        <p:nvSpPr>
          <p:cNvPr id="3" name="TextBox 2"/>
          <p:cNvSpPr txBox="1"/>
          <p:nvPr/>
        </p:nvSpPr>
        <p:spPr>
          <a:xfrm>
            <a:off x="228600" y="533400"/>
            <a:ext cx="8534400" cy="6001643"/>
          </a:xfrm>
          <a:prstGeom prst="rect">
            <a:avLst/>
          </a:prstGeom>
          <a:noFill/>
        </p:spPr>
        <p:txBody>
          <a:bodyPr wrap="square" rtlCol="0">
            <a:spAutoFit/>
          </a:bodyPr>
          <a:lstStyle/>
          <a:p>
            <a:r>
              <a:rPr lang="en-GB" sz="2400" b="1" dirty="0" smtClean="0">
                <a:solidFill>
                  <a:srgbClr val="002060"/>
                </a:solidFill>
              </a:rPr>
              <a:t>1 oz of gold is $500			1 oz of pearl is $1500</a:t>
            </a:r>
          </a:p>
          <a:p>
            <a:r>
              <a:rPr lang="en-GB" sz="2400" b="1" dirty="0" smtClean="0">
                <a:solidFill>
                  <a:srgbClr val="002060"/>
                </a:solidFill>
              </a:rPr>
              <a:t>.1 oz of gold is $50                     .	1 oz of pearl is $150</a:t>
            </a:r>
          </a:p>
          <a:p>
            <a:endParaRPr lang="en-GB" sz="2400" dirty="0" smtClean="0"/>
          </a:p>
          <a:p>
            <a:r>
              <a:rPr lang="en-GB" sz="2400" dirty="0" smtClean="0"/>
              <a:t>3.0 oz of gold				$1,500    </a:t>
            </a:r>
            <a:r>
              <a:rPr lang="en-GB" sz="2400" b="1" dirty="0" smtClean="0">
                <a:solidFill>
                  <a:srgbClr val="002060"/>
                </a:solidFill>
              </a:rPr>
              <a:t>(900 less than 2400)</a:t>
            </a:r>
          </a:p>
          <a:p>
            <a:endParaRPr lang="en-GB" sz="2400" dirty="0" smtClean="0"/>
          </a:p>
          <a:p>
            <a:pPr algn="ctr"/>
            <a:r>
              <a:rPr lang="en-GB" sz="2400" dirty="0" smtClean="0"/>
              <a:t> </a:t>
            </a:r>
            <a:r>
              <a:rPr lang="en-GB" sz="2400" b="1" dirty="0" smtClean="0">
                <a:solidFill>
                  <a:srgbClr val="002060"/>
                </a:solidFill>
              </a:rPr>
              <a:t>Let’s substitute 0.1 oz of pearl for 0.1 oz of gold</a:t>
            </a:r>
          </a:p>
          <a:p>
            <a:pPr algn="ctr"/>
            <a:endParaRPr lang="en-GB" sz="2400" dirty="0" smtClean="0"/>
          </a:p>
          <a:p>
            <a:r>
              <a:rPr lang="en-GB" sz="2400" dirty="0" smtClean="0"/>
              <a:t>2.9 oz of gold				$1,450</a:t>
            </a:r>
          </a:p>
          <a:p>
            <a:r>
              <a:rPr lang="en-GB" sz="2400" dirty="0" smtClean="0"/>
              <a:t>0.1 oz of pearl				</a:t>
            </a:r>
            <a:r>
              <a:rPr lang="en-GB" sz="2400" u="sng" dirty="0" smtClean="0"/>
              <a:t>$   150</a:t>
            </a:r>
          </a:p>
          <a:p>
            <a:r>
              <a:rPr lang="en-GB" sz="2400" dirty="0" smtClean="0"/>
              <a:t>					$ 1,600    (A gain of $100)</a:t>
            </a:r>
          </a:p>
          <a:p>
            <a:r>
              <a:rPr lang="en-GB" sz="2400" b="1" dirty="0" smtClean="0">
                <a:solidFill>
                  <a:srgbClr val="002060"/>
                </a:solidFill>
              </a:rPr>
              <a:t>Since we gain $100 for each ounce of pearl substituted for an ounce of gold, we must substitute 9 ounces of pearl for 9 ounces of gold.  Therefore we must have:</a:t>
            </a:r>
          </a:p>
          <a:p>
            <a:endParaRPr lang="en-GB" sz="2400" dirty="0" smtClean="0">
              <a:solidFill>
                <a:srgbClr val="002060"/>
              </a:solidFill>
            </a:endParaRPr>
          </a:p>
          <a:p>
            <a:r>
              <a:rPr lang="en-GB" sz="2400" dirty="0" smtClean="0"/>
              <a:t>2.1 oz of gold				$1,050</a:t>
            </a:r>
          </a:p>
          <a:p>
            <a:r>
              <a:rPr lang="en-GB" sz="2400" dirty="0" smtClean="0"/>
              <a:t>0.9 oz of pearl				$1,350</a:t>
            </a:r>
            <a:endParaRPr lang="en-US" sz="2400" dirty="0"/>
          </a:p>
        </p:txBody>
      </p:sp>
      <p:sp>
        <p:nvSpPr>
          <p:cNvPr id="4" name="Rectangle 3"/>
          <p:cNvSpPr/>
          <p:nvPr/>
        </p:nvSpPr>
        <p:spPr>
          <a:xfrm>
            <a:off x="2362200" y="1800225"/>
            <a:ext cx="2286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0" y="3267075"/>
            <a:ext cx="2133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0" y="3648075"/>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0" y="581025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0" y="61722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solidFill>
                  <a:srgbClr val="7030A0"/>
                </a:solidFill>
              </a:rPr>
              <a:t>Base Ten Blocks</a:t>
            </a:r>
            <a:endParaRPr lang="en-US" b="1" dirty="0">
              <a:solidFill>
                <a:srgbClr val="7030A0"/>
              </a:solidFill>
            </a:endParaRPr>
          </a:p>
        </p:txBody>
      </p:sp>
      <p:sp>
        <p:nvSpPr>
          <p:cNvPr id="3" name="TextBox 2"/>
          <p:cNvSpPr txBox="1"/>
          <p:nvPr/>
        </p:nvSpPr>
        <p:spPr>
          <a:xfrm>
            <a:off x="762000" y="1828800"/>
            <a:ext cx="5831405" cy="2246769"/>
          </a:xfrm>
          <a:prstGeom prst="rect">
            <a:avLst/>
          </a:prstGeom>
          <a:noFill/>
        </p:spPr>
        <p:txBody>
          <a:bodyPr wrap="none" rtlCol="0">
            <a:spAutoFit/>
          </a:bodyPr>
          <a:lstStyle/>
          <a:p>
            <a:pPr lvl="0"/>
            <a:r>
              <a:rPr lang="en-US" sz="2400" b="1" dirty="0" smtClean="0"/>
              <a:t>	Linda bought 3.2 yards of ribbon. </a:t>
            </a:r>
          </a:p>
          <a:p>
            <a:pPr lvl="0"/>
            <a:endParaRPr lang="en-US" sz="1000" b="1" dirty="0" smtClean="0"/>
          </a:p>
          <a:p>
            <a:pPr lvl="0"/>
            <a:r>
              <a:rPr lang="en-US" sz="2400" b="1" dirty="0" smtClean="0"/>
              <a:t>	The cost of 1 yard is $2.40. </a:t>
            </a:r>
          </a:p>
          <a:p>
            <a:pPr lvl="0"/>
            <a:endParaRPr lang="en-US" sz="1000" b="1" dirty="0" smtClean="0"/>
          </a:p>
          <a:p>
            <a:pPr lvl="0"/>
            <a:r>
              <a:rPr lang="en-US" sz="2400" b="1" dirty="0" smtClean="0"/>
              <a:t>	How much did Linda pay?</a:t>
            </a:r>
          </a:p>
          <a:p>
            <a:pPr algn="ctr"/>
            <a:r>
              <a:rPr lang="en-US" sz="2400" b="1" dirty="0" smtClean="0">
                <a:solidFill>
                  <a:srgbClr val="002060"/>
                </a:solidFill>
              </a:rPr>
              <a:t> </a:t>
            </a:r>
          </a:p>
          <a:p>
            <a:r>
              <a:rPr lang="en-US" sz="2400" b="1" dirty="0" smtClean="0">
                <a:solidFill>
                  <a:srgbClr val="002060"/>
                </a:solidFill>
              </a:rPr>
              <a:t>Solve this problem by using Base Ten Blocks.</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b="1" dirty="0" smtClean="0">
                <a:solidFill>
                  <a:srgbClr val="7030A0"/>
                </a:solidFill>
              </a:rPr>
              <a:t>Base Ten Blocks</a:t>
            </a:r>
            <a:endParaRPr lang="en-US" b="1" dirty="0">
              <a:solidFill>
                <a:srgbClr val="7030A0"/>
              </a:solidFill>
            </a:endParaRPr>
          </a:p>
        </p:txBody>
      </p:sp>
      <p:sp>
        <p:nvSpPr>
          <p:cNvPr id="3" name="TextBox 2"/>
          <p:cNvSpPr txBox="1"/>
          <p:nvPr/>
        </p:nvSpPr>
        <p:spPr>
          <a:xfrm>
            <a:off x="152400" y="914400"/>
            <a:ext cx="8839200" cy="7109639"/>
          </a:xfrm>
          <a:prstGeom prst="rect">
            <a:avLst/>
          </a:prstGeom>
          <a:noFill/>
        </p:spPr>
        <p:txBody>
          <a:bodyPr wrap="square" rtlCol="0">
            <a:spAutoFit/>
          </a:bodyPr>
          <a:lstStyle/>
          <a:p>
            <a:pPr lvl="0"/>
            <a:r>
              <a:rPr lang="en-US" sz="2400" b="1" dirty="0" smtClean="0">
                <a:solidFill>
                  <a:srgbClr val="002060"/>
                </a:solidFill>
              </a:rPr>
              <a:t>Represent the multiplication of 3.2 times $2.40  using</a:t>
            </a:r>
          </a:p>
          <a:p>
            <a:pPr lvl="0"/>
            <a:r>
              <a:rPr lang="en-US" sz="2400" b="1" dirty="0" smtClean="0">
                <a:solidFill>
                  <a:srgbClr val="002060"/>
                </a:solidFill>
              </a:rPr>
              <a:t> base ten blocks.  For decimals a flat (square) equals one whole, a 10 stick equals one tenth, and a small square equals one hundredth.</a:t>
            </a:r>
          </a:p>
          <a:p>
            <a:pPr lvl="0"/>
            <a:endParaRPr lang="en-US" sz="1000" b="1" dirty="0" smtClean="0">
              <a:solidFill>
                <a:srgbClr val="002060"/>
              </a:solidFill>
            </a:endParaRPr>
          </a:p>
          <a:p>
            <a:pPr lvl="0"/>
            <a:r>
              <a:rPr lang="en-US" sz="2400" b="1" dirty="0" smtClean="0">
                <a:solidFill>
                  <a:srgbClr val="002060"/>
                </a:solidFill>
              </a:rPr>
              <a:t>                                    3.2</a:t>
            </a:r>
          </a:p>
          <a:p>
            <a:pPr lvl="0"/>
            <a:endParaRPr lang="en-US" sz="2400" b="1" dirty="0" smtClean="0">
              <a:solidFill>
                <a:srgbClr val="002060"/>
              </a:solidFill>
            </a:endParaRPr>
          </a:p>
          <a:p>
            <a:pPr lvl="0"/>
            <a:endParaRPr lang="en-US" sz="2400" b="1" dirty="0" smtClean="0">
              <a:solidFill>
                <a:srgbClr val="002060"/>
              </a:solidFill>
            </a:endParaRPr>
          </a:p>
          <a:p>
            <a:pPr lvl="0"/>
            <a:endParaRPr lang="en-US" sz="2400" b="1" dirty="0" smtClean="0">
              <a:solidFill>
                <a:srgbClr val="002060"/>
              </a:solidFill>
            </a:endParaRPr>
          </a:p>
          <a:p>
            <a:pPr lvl="0"/>
            <a:r>
              <a:rPr lang="en-US" sz="2400" b="1" dirty="0" smtClean="0">
                <a:solidFill>
                  <a:srgbClr val="002060"/>
                </a:solidFill>
              </a:rPr>
              <a:t>						  6 whole blocks</a:t>
            </a:r>
          </a:p>
          <a:p>
            <a:pPr lvl="0"/>
            <a:r>
              <a:rPr lang="en-US" sz="2400" b="1" dirty="0" smtClean="0">
                <a:solidFill>
                  <a:srgbClr val="002060"/>
                </a:solidFill>
              </a:rPr>
              <a:t>						16 one-tenth sticks</a:t>
            </a:r>
          </a:p>
          <a:p>
            <a:pPr lvl="0"/>
            <a:r>
              <a:rPr lang="en-US" sz="2400" b="1" dirty="0" smtClean="0">
                <a:solidFill>
                  <a:srgbClr val="002060"/>
                </a:solidFill>
              </a:rPr>
              <a:t>2.4 						    (1 whole and 6 tenths)</a:t>
            </a:r>
          </a:p>
          <a:p>
            <a:pPr lvl="0"/>
            <a:r>
              <a:rPr lang="en-US" sz="2400" b="1" dirty="0" smtClean="0">
                <a:solidFill>
                  <a:srgbClr val="002060"/>
                </a:solidFill>
              </a:rPr>
              <a:t>						   8 one-hundredths</a:t>
            </a:r>
          </a:p>
          <a:p>
            <a:pPr lvl="0"/>
            <a:endParaRPr lang="en-US" sz="2400" b="1" dirty="0" smtClean="0">
              <a:solidFill>
                <a:srgbClr val="002060"/>
              </a:solidFill>
            </a:endParaRPr>
          </a:p>
          <a:p>
            <a:pPr lvl="0"/>
            <a:r>
              <a:rPr lang="en-US" sz="2400" b="1" dirty="0" smtClean="0">
                <a:solidFill>
                  <a:srgbClr val="002060"/>
                </a:solidFill>
              </a:rPr>
              <a:t>						6 + 1 + .6 + .08 = 7.68</a:t>
            </a:r>
          </a:p>
          <a:p>
            <a:pPr lvl="0"/>
            <a:endParaRPr lang="en-US" sz="2400" b="1" dirty="0" smtClean="0">
              <a:solidFill>
                <a:srgbClr val="002060"/>
              </a:solidFill>
            </a:endParaRPr>
          </a:p>
          <a:p>
            <a:pPr lvl="0"/>
            <a:endParaRPr lang="en-US" sz="2400" b="1" dirty="0" smtClean="0">
              <a:solidFill>
                <a:srgbClr val="002060"/>
              </a:solidFill>
            </a:endParaRPr>
          </a:p>
          <a:p>
            <a:pPr lvl="0"/>
            <a:endParaRPr lang="en-US" sz="2400" b="1" dirty="0" smtClean="0">
              <a:solidFill>
                <a:srgbClr val="002060"/>
              </a:solidFill>
            </a:endParaRPr>
          </a:p>
          <a:p>
            <a:pPr lvl="0"/>
            <a:endParaRPr lang="en-US" sz="2400" b="1" dirty="0" smtClean="0">
              <a:solidFill>
                <a:srgbClr val="002060"/>
              </a:solidFill>
            </a:endParaRPr>
          </a:p>
          <a:p>
            <a:pPr lvl="0"/>
            <a:endParaRPr lang="en-US" sz="2400" b="1" dirty="0">
              <a:solidFill>
                <a:srgbClr val="002060"/>
              </a:solidFill>
            </a:endParaRPr>
          </a:p>
        </p:txBody>
      </p:sp>
      <p:sp>
        <p:nvSpPr>
          <p:cNvPr id="5" name="Rectangle 4"/>
          <p:cNvSpPr/>
          <p:nvPr/>
        </p:nvSpPr>
        <p:spPr>
          <a:xfrm>
            <a:off x="1143000" y="2819400"/>
            <a:ext cx="1030941" cy="113553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8" name="Rectangle 7"/>
          <p:cNvSpPr/>
          <p:nvPr/>
        </p:nvSpPr>
        <p:spPr>
          <a:xfrm>
            <a:off x="2286000" y="2819400"/>
            <a:ext cx="1030941" cy="113553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9" name="Rectangle 8"/>
          <p:cNvSpPr/>
          <p:nvPr/>
        </p:nvSpPr>
        <p:spPr>
          <a:xfrm>
            <a:off x="3436284" y="2819400"/>
            <a:ext cx="1030941" cy="113553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7030A0"/>
                </a:solidFill>
              </a:rPr>
              <a:t>  </a:t>
            </a:r>
            <a:endParaRPr lang="en-US" dirty="0">
              <a:solidFill>
                <a:srgbClr val="7030A0"/>
              </a:solidFill>
            </a:endParaRPr>
          </a:p>
        </p:txBody>
      </p:sp>
      <p:sp>
        <p:nvSpPr>
          <p:cNvPr id="12" name="Rectangle 11"/>
          <p:cNvSpPr/>
          <p:nvPr/>
        </p:nvSpPr>
        <p:spPr>
          <a:xfrm>
            <a:off x="1143000" y="4046070"/>
            <a:ext cx="1030941" cy="113553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13" name="Rectangle 12"/>
          <p:cNvSpPr/>
          <p:nvPr/>
        </p:nvSpPr>
        <p:spPr>
          <a:xfrm rot="5400000">
            <a:off x="1600200" y="4800600"/>
            <a:ext cx="152400" cy="106680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rot="5400000">
            <a:off x="1609165" y="5038165"/>
            <a:ext cx="134470" cy="106680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5400000">
            <a:off x="1600200" y="5257800"/>
            <a:ext cx="152400" cy="106680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rot="5400000">
            <a:off x="1609165" y="5495365"/>
            <a:ext cx="134470" cy="1066800"/>
          </a:xfrm>
          <a:prstGeom prst="rect">
            <a:avLst/>
          </a:prstGeom>
          <a:solidFill>
            <a:srgbClr val="0070C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9" name="Group 28"/>
          <p:cNvGrpSpPr/>
          <p:nvPr/>
        </p:nvGrpSpPr>
        <p:grpSpPr>
          <a:xfrm>
            <a:off x="4562475" y="2819400"/>
            <a:ext cx="381000" cy="1135530"/>
            <a:chOff x="4648200" y="2819400"/>
            <a:chExt cx="381000" cy="1135530"/>
          </a:xfrm>
          <a:solidFill>
            <a:srgbClr val="0070C0"/>
          </a:solidFill>
        </p:grpSpPr>
        <p:sp>
          <p:nvSpPr>
            <p:cNvPr id="6" name="Rectangle 5"/>
            <p:cNvSpPr/>
            <p:nvPr/>
          </p:nvSpPr>
          <p:spPr>
            <a:xfrm>
              <a:off x="4648200" y="2819400"/>
              <a:ext cx="134470" cy="113553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94730" y="2819400"/>
              <a:ext cx="134470" cy="113553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Rectangle 16"/>
          <p:cNvSpPr/>
          <p:nvPr/>
        </p:nvSpPr>
        <p:spPr>
          <a:xfrm>
            <a:off x="2286000" y="4038600"/>
            <a:ext cx="1030941" cy="1135530"/>
          </a:xfrm>
          <a:prstGeom prst="rect">
            <a:avLst/>
          </a:prstGeom>
          <a:solidFill>
            <a:srgbClr val="00B05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030A0"/>
              </a:solidFill>
            </a:endParaRPr>
          </a:p>
        </p:txBody>
      </p:sp>
      <p:sp>
        <p:nvSpPr>
          <p:cNvPr id="18" name="Rectangle 17"/>
          <p:cNvSpPr/>
          <p:nvPr/>
        </p:nvSpPr>
        <p:spPr>
          <a:xfrm>
            <a:off x="3429000" y="4038600"/>
            <a:ext cx="1030941" cy="1135530"/>
          </a:xfrm>
          <a:prstGeom prst="rect">
            <a:avLst/>
          </a:prstGeom>
          <a:solidFill>
            <a:srgbClr val="00B05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C000"/>
              </a:solidFill>
            </a:endParaRPr>
          </a:p>
        </p:txBody>
      </p:sp>
      <p:grpSp>
        <p:nvGrpSpPr>
          <p:cNvPr id="23" name="Group 22"/>
          <p:cNvGrpSpPr/>
          <p:nvPr/>
        </p:nvGrpSpPr>
        <p:grpSpPr>
          <a:xfrm>
            <a:off x="2286000" y="5257800"/>
            <a:ext cx="1066800" cy="838200"/>
            <a:chOff x="1295400" y="5410200"/>
            <a:chExt cx="1066800" cy="838200"/>
          </a:xfrm>
          <a:solidFill>
            <a:srgbClr val="00B050"/>
          </a:solidFill>
        </p:grpSpPr>
        <p:sp>
          <p:nvSpPr>
            <p:cNvPr id="19" name="Rectangle 18"/>
            <p:cNvSpPr/>
            <p:nvPr/>
          </p:nvSpPr>
          <p:spPr>
            <a:xfrm rot="5400000">
              <a:off x="1752600" y="4953000"/>
              <a:ext cx="15240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rot="5400000">
              <a:off x="1761565" y="5190565"/>
              <a:ext cx="13447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rot="5400000">
              <a:off x="1752600" y="5410200"/>
              <a:ext cx="15240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rot="5400000">
              <a:off x="1761565" y="5647765"/>
              <a:ext cx="13447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3429000" y="5257800"/>
            <a:ext cx="1066800" cy="838200"/>
            <a:chOff x="1295400" y="5410200"/>
            <a:chExt cx="1066800" cy="838200"/>
          </a:xfrm>
          <a:solidFill>
            <a:srgbClr val="00B050"/>
          </a:solidFill>
        </p:grpSpPr>
        <p:sp>
          <p:nvSpPr>
            <p:cNvPr id="25" name="Rectangle 24"/>
            <p:cNvSpPr/>
            <p:nvPr/>
          </p:nvSpPr>
          <p:spPr>
            <a:xfrm rot="5400000">
              <a:off x="1752600" y="4953000"/>
              <a:ext cx="15240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rot="5400000">
              <a:off x="1761565" y="5190565"/>
              <a:ext cx="13447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5400000">
              <a:off x="1752600" y="5410200"/>
              <a:ext cx="15240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rot="5400000">
              <a:off x="1761565" y="5647765"/>
              <a:ext cx="134470" cy="106680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4572000" y="4046070"/>
            <a:ext cx="381000" cy="1135530"/>
            <a:chOff x="4648200" y="2819400"/>
            <a:chExt cx="381000" cy="1135530"/>
          </a:xfrm>
          <a:solidFill>
            <a:srgbClr val="00B050"/>
          </a:solidFill>
        </p:grpSpPr>
        <p:sp>
          <p:nvSpPr>
            <p:cNvPr id="31" name="Rectangle 30"/>
            <p:cNvSpPr/>
            <p:nvPr/>
          </p:nvSpPr>
          <p:spPr>
            <a:xfrm>
              <a:off x="4648200" y="2819400"/>
              <a:ext cx="134470" cy="113553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894730" y="2819400"/>
              <a:ext cx="134470" cy="1135530"/>
            </a:xfrm>
            <a:prstGeom prst="rect">
              <a:avLst/>
            </a:prstGeom>
            <a:grp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Cube 6"/>
          <p:cNvSpPr/>
          <p:nvPr/>
        </p:nvSpPr>
        <p:spPr>
          <a:xfrm>
            <a:off x="4572000" y="547687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Cube 35"/>
          <p:cNvSpPr/>
          <p:nvPr/>
        </p:nvSpPr>
        <p:spPr>
          <a:xfrm>
            <a:off x="4800600" y="547687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Cube 39"/>
          <p:cNvSpPr/>
          <p:nvPr/>
        </p:nvSpPr>
        <p:spPr>
          <a:xfrm>
            <a:off x="4572000" y="5943600"/>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Cube 40"/>
          <p:cNvSpPr/>
          <p:nvPr/>
        </p:nvSpPr>
        <p:spPr>
          <a:xfrm>
            <a:off x="4800600" y="5943600"/>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Cube 42"/>
          <p:cNvSpPr/>
          <p:nvPr/>
        </p:nvSpPr>
        <p:spPr>
          <a:xfrm>
            <a:off x="4572000" y="570547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Cube 43"/>
          <p:cNvSpPr/>
          <p:nvPr/>
        </p:nvSpPr>
        <p:spPr>
          <a:xfrm>
            <a:off x="4800600" y="570547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Cube 45"/>
          <p:cNvSpPr/>
          <p:nvPr/>
        </p:nvSpPr>
        <p:spPr>
          <a:xfrm>
            <a:off x="4572000" y="522922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Cube 46"/>
          <p:cNvSpPr/>
          <p:nvPr/>
        </p:nvSpPr>
        <p:spPr>
          <a:xfrm>
            <a:off x="4800600" y="5229225"/>
            <a:ext cx="194235" cy="182562"/>
          </a:xfrm>
          <a:prstGeom prst="cube">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References</a:t>
            </a:r>
            <a:r>
              <a:rPr lang="en-US" sz="2800" dirty="0" smtClean="0"/>
              <a:t/>
            </a:r>
            <a:br>
              <a:rPr lang="en-US" sz="2800" dirty="0" smtClean="0"/>
            </a:br>
            <a:r>
              <a:rPr lang="en-US" sz="2800" dirty="0" smtClean="0"/>
              <a:t/>
            </a:r>
            <a:br>
              <a:rPr lang="en-US" sz="2800" dirty="0" smtClean="0"/>
            </a:br>
            <a:endParaRPr lang="en-US" sz="2800" dirty="0"/>
          </a:p>
        </p:txBody>
      </p:sp>
      <p:sp>
        <p:nvSpPr>
          <p:cNvPr id="3" name="TextBox 2"/>
          <p:cNvSpPr txBox="1"/>
          <p:nvPr/>
        </p:nvSpPr>
        <p:spPr>
          <a:xfrm>
            <a:off x="533400" y="1066800"/>
            <a:ext cx="8229600" cy="5078313"/>
          </a:xfrm>
          <a:prstGeom prst="rect">
            <a:avLst/>
          </a:prstGeom>
          <a:noFill/>
        </p:spPr>
        <p:txBody>
          <a:bodyPr wrap="square" rtlCol="0">
            <a:spAutoFit/>
          </a:bodyPr>
          <a:lstStyle/>
          <a:p>
            <a:r>
              <a:rPr lang="en-US" dirty="0" smtClean="0"/>
              <a:t>Blakemore, S. &amp; </a:t>
            </a:r>
            <a:r>
              <a:rPr lang="en-US" dirty="0" err="1" smtClean="0"/>
              <a:t>Frith</a:t>
            </a:r>
            <a:r>
              <a:rPr lang="en-US" dirty="0" smtClean="0"/>
              <a:t>, U. (2008). Learning and Remembering.</a:t>
            </a:r>
            <a:r>
              <a:rPr lang="en-US" i="1" dirty="0" smtClean="0"/>
              <a:t>  Jossey-Bass Reader on The Brain and Learning. </a:t>
            </a:r>
            <a:r>
              <a:rPr lang="en-US" dirty="0" smtClean="0"/>
              <a:t>(pp. 109-117). San Francisco, CA: Jossey-Bass </a:t>
            </a:r>
          </a:p>
          <a:p>
            <a:endParaRPr lang="en-US" dirty="0" smtClean="0"/>
          </a:p>
          <a:p>
            <a:r>
              <a:rPr lang="en-US" dirty="0" smtClean="0"/>
              <a:t>Conway, A, Cowan, N. &amp; Bunting, M. (2001).</a:t>
            </a:r>
            <a:r>
              <a:rPr lang="en-US" i="1" dirty="0" smtClean="0"/>
              <a:t> The cocktail party phenomenon revisited: the importance of working memory capacity</a:t>
            </a:r>
            <a:r>
              <a:rPr lang="en-US" dirty="0" smtClean="0"/>
              <a:t>.  </a:t>
            </a:r>
            <a:r>
              <a:rPr lang="en-US" dirty="0" err="1" smtClean="0"/>
              <a:t>Psychon</a:t>
            </a:r>
            <a:r>
              <a:rPr lang="en-US" dirty="0" smtClean="0"/>
              <a:t> Bull Rev. 2001 Jun;8(2):331-5.</a:t>
            </a:r>
          </a:p>
          <a:p>
            <a:endParaRPr lang="en-US" dirty="0" smtClean="0"/>
          </a:p>
          <a:p>
            <a:r>
              <a:rPr lang="en-US" dirty="0" err="1" smtClean="0"/>
              <a:t>Klingberg</a:t>
            </a:r>
            <a:r>
              <a:rPr lang="en-US" dirty="0" smtClean="0"/>
              <a:t>, T., </a:t>
            </a:r>
            <a:r>
              <a:rPr lang="en-US" dirty="0" err="1" smtClean="0"/>
              <a:t>Forssberg</a:t>
            </a:r>
            <a:r>
              <a:rPr lang="en-US" dirty="0" smtClean="0"/>
              <a:t>, H., &amp; Westerberg, H. ( 2002). Training of Working Memory in Children With ADHD.  </a:t>
            </a:r>
            <a:r>
              <a:rPr lang="en-US" i="1" dirty="0" smtClean="0"/>
              <a:t>Journal of Clinical and Experimental Neuropsychology.</a:t>
            </a:r>
            <a:r>
              <a:rPr lang="en-US" dirty="0" smtClean="0"/>
              <a:t> 2002, Vol. 24, No. 6, pp. 781-791</a:t>
            </a:r>
          </a:p>
          <a:p>
            <a:endParaRPr lang="en-US" dirty="0" smtClean="0"/>
          </a:p>
          <a:p>
            <a:r>
              <a:rPr lang="en-US" dirty="0" err="1" smtClean="0"/>
              <a:t>Leh</a:t>
            </a:r>
            <a:r>
              <a:rPr lang="en-US" dirty="0" smtClean="0"/>
              <a:t>, J. (2011).  Mathematics Word Problem Solving: An Investigation into Schema-Based Instruction in a Computer-Mediated Setting and a Teacher-Mediated Setting with Mathematically Low-Performing Students. </a:t>
            </a:r>
            <a:r>
              <a:rPr lang="en-US" i="1" dirty="0" err="1" smtClean="0"/>
              <a:t>ProQuest</a:t>
            </a:r>
            <a:r>
              <a:rPr lang="en-US" i="1" dirty="0" smtClean="0"/>
              <a:t> Dissertations and Theses, 2011</a:t>
            </a:r>
            <a:r>
              <a:rPr lang="en-US" dirty="0" smtClean="0"/>
              <a:t>  Downloaded July 28, 2013 from: </a:t>
            </a:r>
            <a:r>
              <a:rPr lang="en-US" dirty="0" smtClean="0">
                <a:hlinkClick r:id="rId2"/>
              </a:rPr>
              <a:t>http://udini.proquest.com/view/mathematics-word-problem-solving-an-pqid:2267087251</a:t>
            </a:r>
            <a:endParaRPr lang="en-US" dirty="0" smtClean="0"/>
          </a:p>
          <a:p>
            <a:endParaRPr lang="en-US" dirty="0" smtClean="0"/>
          </a:p>
          <a:p>
            <a:r>
              <a:rPr lang="en-US" dirty="0" err="1" smtClean="0"/>
              <a:t>MathVids</a:t>
            </a:r>
            <a:r>
              <a:rPr lang="en-US" dirty="0" smtClean="0"/>
              <a:t>, (2013). Concrete - Representational - Abstract Sequence of Instruction. Downloaded August 4, 2013 from:  http://fcit.usf.edu/mathvids/strategies/cra.html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en-US" sz="3200" dirty="0" smtClean="0"/>
              <a:t>References</a:t>
            </a:r>
            <a:endParaRPr lang="en-US" sz="3200" dirty="0"/>
          </a:p>
        </p:txBody>
      </p:sp>
      <p:sp>
        <p:nvSpPr>
          <p:cNvPr id="3" name="TextBox 2"/>
          <p:cNvSpPr txBox="1"/>
          <p:nvPr/>
        </p:nvSpPr>
        <p:spPr>
          <a:xfrm>
            <a:off x="533400" y="1066800"/>
            <a:ext cx="7924800" cy="4524315"/>
          </a:xfrm>
          <a:prstGeom prst="rect">
            <a:avLst/>
          </a:prstGeom>
          <a:noFill/>
        </p:spPr>
        <p:txBody>
          <a:bodyPr wrap="square" rtlCol="0">
            <a:spAutoFit/>
          </a:bodyPr>
          <a:lstStyle/>
          <a:p>
            <a:r>
              <a:rPr lang="en-US" dirty="0" err="1" smtClean="0"/>
              <a:t>Meirelles</a:t>
            </a:r>
            <a:r>
              <a:rPr lang="en-US" dirty="0" smtClean="0"/>
              <a:t>, I.M ( 2013). Diagrams and Problem Solving. Downloaded July 24, 2013 from </a:t>
            </a:r>
            <a:r>
              <a:rPr lang="en-US" dirty="0" smtClean="0">
                <a:hlinkClick r:id="rId2"/>
              </a:rPr>
              <a:t>http://www.isabelmeirelles.com/pdfs/sbdi05_im.pd</a:t>
            </a:r>
            <a:endParaRPr lang="en-US" dirty="0" smtClean="0"/>
          </a:p>
          <a:p>
            <a:endParaRPr lang="en-US" dirty="0" smtClean="0"/>
          </a:p>
          <a:p>
            <a:r>
              <a:rPr lang="en-US" dirty="0" err="1" smtClean="0"/>
              <a:t>Meirelles</a:t>
            </a:r>
            <a:r>
              <a:rPr lang="en-US" dirty="0" smtClean="0"/>
              <a:t>, I.M.  (2005).  Diagrams As a strategy For Solving Graphic Design Problems. Downloaded from: </a:t>
            </a:r>
            <a:r>
              <a:rPr lang="en-US" dirty="0" smtClean="0">
                <a:hlinkClick r:id="rId3"/>
              </a:rPr>
              <a:t>http://www.dis.uia.mx/conference/2005/HTMs-PDFs/DiagrammingasaStrategy.pdf</a:t>
            </a:r>
            <a:endParaRPr lang="en-US" dirty="0" smtClean="0"/>
          </a:p>
          <a:p>
            <a:endParaRPr lang="en-US" dirty="0" smtClean="0"/>
          </a:p>
          <a:p>
            <a:r>
              <a:rPr lang="en-US" dirty="0" smtClean="0"/>
              <a:t>Norman, D. (1993). Things that Makes us Smart: Defending Human Attributes in the Age of the Machine. Reading, MA: Addison-Wesley.</a:t>
            </a:r>
          </a:p>
          <a:p>
            <a:endParaRPr lang="en-US" dirty="0" smtClean="0"/>
          </a:p>
          <a:p>
            <a:r>
              <a:rPr lang="en-US" dirty="0" err="1" smtClean="0"/>
              <a:t>SingaporeMath</a:t>
            </a:r>
            <a:r>
              <a:rPr lang="en-US" dirty="0" smtClean="0"/>
              <a:t>, (2008). Singapore Primary Mathematics, Teacher's Guide 3A, Oregon City, Oregon: SingaporeMath.com, Inc.</a:t>
            </a:r>
          </a:p>
          <a:p>
            <a:endParaRPr lang="en-US" dirty="0" smtClean="0"/>
          </a:p>
          <a:p>
            <a:r>
              <a:rPr lang="en-US" dirty="0" smtClean="0"/>
              <a:t>van </a:t>
            </a:r>
            <a:r>
              <a:rPr lang="en-US" dirty="0" err="1" smtClean="0"/>
              <a:t>Garderen</a:t>
            </a:r>
            <a:r>
              <a:rPr lang="en-US" dirty="0" smtClean="0"/>
              <a:t>, D. (2007). Teaching students with learning disabilities to use diagrams to solve mathematical word problems. Journal of Learning Disabilities, 40(6), 540-553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solidFill>
                  <a:srgbClr val="7030A0"/>
                </a:solidFill>
              </a:rPr>
              <a:t>Today’s Main Focus</a:t>
            </a:r>
            <a:endParaRPr lang="en-US" b="1" dirty="0">
              <a:solidFill>
                <a:srgbClr val="7030A0"/>
              </a:solidFill>
            </a:endParaRPr>
          </a:p>
        </p:txBody>
      </p:sp>
      <p:graphicFrame>
        <p:nvGraphicFramePr>
          <p:cNvPr id="3" name="Chart 2"/>
          <p:cNvGraphicFramePr/>
          <p:nvPr/>
        </p:nvGraphicFramePr>
        <p:xfrm>
          <a:off x="0" y="762000"/>
          <a:ext cx="91440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Representations/Diagrams</a:t>
            </a:r>
            <a:endParaRPr lang="en-US" b="1" dirty="0">
              <a:solidFill>
                <a:srgbClr val="7030A0"/>
              </a:solidFill>
            </a:endParaRPr>
          </a:p>
        </p:txBody>
      </p:sp>
      <p:sp>
        <p:nvSpPr>
          <p:cNvPr id="3" name="TextBox 2"/>
          <p:cNvSpPr txBox="1"/>
          <p:nvPr/>
        </p:nvSpPr>
        <p:spPr>
          <a:xfrm>
            <a:off x="609600" y="1524000"/>
            <a:ext cx="8153400" cy="4893647"/>
          </a:xfrm>
          <a:prstGeom prst="rect">
            <a:avLst/>
          </a:prstGeom>
          <a:noFill/>
        </p:spPr>
        <p:txBody>
          <a:bodyPr wrap="square" rtlCol="0">
            <a:spAutoFit/>
          </a:bodyPr>
          <a:lstStyle/>
          <a:p>
            <a:pPr>
              <a:lnSpc>
                <a:spcPct val="150000"/>
              </a:lnSpc>
            </a:pPr>
            <a:r>
              <a:rPr lang="en-US" sz="3200" b="1" dirty="0" smtClean="0">
                <a:solidFill>
                  <a:srgbClr val="7030A0"/>
                </a:solidFill>
              </a:rPr>
              <a:t>Help students visualize the problem</a:t>
            </a:r>
          </a:p>
          <a:p>
            <a:pPr>
              <a:lnSpc>
                <a:spcPct val="150000"/>
              </a:lnSpc>
            </a:pPr>
            <a:r>
              <a:rPr lang="en-US" sz="2400" b="1" dirty="0" smtClean="0">
                <a:solidFill>
                  <a:srgbClr val="7030A0"/>
                </a:solidFill>
              </a:rPr>
              <a:t>	</a:t>
            </a:r>
            <a:r>
              <a:rPr lang="en-US" sz="2400" b="1" dirty="0" smtClean="0"/>
              <a:t>Identify known and unknown quantities</a:t>
            </a:r>
          </a:p>
          <a:p>
            <a:pPr>
              <a:lnSpc>
                <a:spcPct val="150000"/>
              </a:lnSpc>
            </a:pPr>
            <a:r>
              <a:rPr lang="en-US" sz="2400" b="1" dirty="0" smtClean="0"/>
              <a:t>	Show relationships among components</a:t>
            </a:r>
          </a:p>
          <a:p>
            <a:pPr>
              <a:lnSpc>
                <a:spcPct val="150000"/>
              </a:lnSpc>
            </a:pPr>
            <a:r>
              <a:rPr lang="en-US" sz="2400" b="1" dirty="0" smtClean="0"/>
              <a:t>	Provide a way to start analysis</a:t>
            </a:r>
          </a:p>
          <a:p>
            <a:pPr>
              <a:lnSpc>
                <a:spcPct val="150000"/>
              </a:lnSpc>
            </a:pPr>
            <a:r>
              <a:rPr lang="en-US" sz="3200" b="1" dirty="0" smtClean="0">
                <a:solidFill>
                  <a:srgbClr val="7030A0"/>
                </a:solidFill>
              </a:rPr>
              <a:t>Reduce demands on working memory</a:t>
            </a:r>
          </a:p>
          <a:p>
            <a:pPr>
              <a:lnSpc>
                <a:spcPct val="150000"/>
              </a:lnSpc>
            </a:pPr>
            <a:r>
              <a:rPr lang="en-US" sz="2400" b="1" dirty="0" smtClean="0">
                <a:solidFill>
                  <a:srgbClr val="7030A0"/>
                </a:solidFill>
              </a:rPr>
              <a:t>	</a:t>
            </a:r>
            <a:r>
              <a:rPr lang="en-US" sz="2400" b="1" dirty="0" smtClean="0"/>
              <a:t>No need to understand the whole problem at once</a:t>
            </a:r>
          </a:p>
          <a:p>
            <a:pPr>
              <a:lnSpc>
                <a:spcPct val="150000"/>
              </a:lnSpc>
            </a:pPr>
            <a:r>
              <a:rPr lang="en-US" sz="2400" b="1" dirty="0" smtClean="0"/>
              <a:t>	Step back and think about the problem without stress</a:t>
            </a:r>
          </a:p>
          <a:p>
            <a:pPr>
              <a:lnSpc>
                <a:spcPct val="150000"/>
              </a:lnSpc>
            </a:pPr>
            <a:r>
              <a:rPr lang="en-US" sz="2400" b="1" dirty="0" smtClean="0">
                <a:solidFill>
                  <a:srgbClr val="7030A0"/>
                </a:solidFill>
              </a:rPr>
              <a:t>	</a:t>
            </a:r>
            <a:r>
              <a:rPr lang="en-US" sz="2400" b="1" dirty="0" smtClean="0"/>
              <a:t>Helps avoid staring  blankly at the problem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Representations/Diagrams</a:t>
            </a:r>
            <a:endParaRPr lang="en-US" b="1" dirty="0">
              <a:solidFill>
                <a:srgbClr val="7030A0"/>
              </a:solidFill>
            </a:endParaRPr>
          </a:p>
        </p:txBody>
      </p:sp>
      <p:sp>
        <p:nvSpPr>
          <p:cNvPr id="3" name="TextBox 2"/>
          <p:cNvSpPr txBox="1"/>
          <p:nvPr/>
        </p:nvSpPr>
        <p:spPr>
          <a:xfrm>
            <a:off x="381000" y="1524000"/>
            <a:ext cx="8610600" cy="4616648"/>
          </a:xfrm>
          <a:prstGeom prst="rect">
            <a:avLst/>
          </a:prstGeom>
          <a:noFill/>
        </p:spPr>
        <p:txBody>
          <a:bodyPr wrap="square" rtlCol="0">
            <a:spAutoFit/>
          </a:bodyPr>
          <a:lstStyle/>
          <a:p>
            <a:pPr>
              <a:lnSpc>
                <a:spcPct val="150000"/>
              </a:lnSpc>
            </a:pPr>
            <a:r>
              <a:rPr lang="en-US" sz="3200" b="1" dirty="0" smtClean="0">
                <a:solidFill>
                  <a:srgbClr val="7030A0"/>
                </a:solidFill>
              </a:rPr>
              <a:t>Illustrates underlying structures</a:t>
            </a:r>
          </a:p>
          <a:p>
            <a:pPr>
              <a:lnSpc>
                <a:spcPct val="150000"/>
              </a:lnSpc>
            </a:pPr>
            <a:r>
              <a:rPr lang="en-US" sz="2400" b="1" dirty="0" smtClean="0">
                <a:solidFill>
                  <a:srgbClr val="7030A0"/>
                </a:solidFill>
              </a:rPr>
              <a:t>	</a:t>
            </a:r>
            <a:r>
              <a:rPr lang="en-US" sz="2400" b="1" dirty="0" smtClean="0"/>
              <a:t>Visualize and build an understanding</a:t>
            </a:r>
          </a:p>
          <a:p>
            <a:endParaRPr lang="en-US" sz="1000" b="1" dirty="0" smtClean="0">
              <a:solidFill>
                <a:srgbClr val="7030A0"/>
              </a:solidFill>
            </a:endParaRPr>
          </a:p>
          <a:p>
            <a:r>
              <a:rPr lang="en-US" sz="3200" b="1" dirty="0" smtClean="0">
                <a:solidFill>
                  <a:srgbClr val="7030A0"/>
                </a:solidFill>
              </a:rPr>
              <a:t>Benefits students with ADD</a:t>
            </a:r>
          </a:p>
          <a:p>
            <a:pPr>
              <a:lnSpc>
                <a:spcPct val="150000"/>
              </a:lnSpc>
            </a:pPr>
            <a:r>
              <a:rPr lang="en-US" sz="3200" b="1" dirty="0" smtClean="0">
                <a:solidFill>
                  <a:srgbClr val="7030A0"/>
                </a:solidFill>
              </a:rPr>
              <a:t>	</a:t>
            </a:r>
            <a:r>
              <a:rPr lang="en-US" sz="2400" b="1" dirty="0" smtClean="0"/>
              <a:t>Reduce frustration with “Where do I start?”</a:t>
            </a:r>
          </a:p>
          <a:p>
            <a:pPr>
              <a:lnSpc>
                <a:spcPct val="150000"/>
              </a:lnSpc>
            </a:pPr>
            <a:r>
              <a:rPr lang="en-US" sz="2400" b="1" dirty="0" smtClean="0"/>
              <a:t>	Lower demand on working memory</a:t>
            </a:r>
          </a:p>
          <a:p>
            <a:pPr>
              <a:lnSpc>
                <a:spcPct val="150000"/>
              </a:lnSpc>
            </a:pPr>
            <a:r>
              <a:rPr lang="en-US" sz="2400" b="1" dirty="0" smtClean="0"/>
              <a:t>	Drawing is active learning, not symbol manipulation</a:t>
            </a:r>
          </a:p>
          <a:p>
            <a:pPr>
              <a:lnSpc>
                <a:spcPct val="150000"/>
              </a:lnSpc>
            </a:pPr>
            <a:r>
              <a:rPr lang="en-US" sz="3200" b="1" dirty="0" smtClean="0">
                <a:solidFill>
                  <a:srgbClr val="7030A0"/>
                </a:solidFill>
              </a:rPr>
              <a:t>Student skill, not just a teaching technique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t>Research Foundations</a:t>
            </a:r>
            <a:endParaRPr lang="en-US" dirty="0"/>
          </a:p>
        </p:txBody>
      </p:sp>
      <p:sp>
        <p:nvSpPr>
          <p:cNvPr id="3" name="TextBox 2"/>
          <p:cNvSpPr txBox="1"/>
          <p:nvPr/>
        </p:nvSpPr>
        <p:spPr>
          <a:xfrm>
            <a:off x="228600" y="990600"/>
            <a:ext cx="8763000" cy="6000155"/>
          </a:xfrm>
          <a:prstGeom prst="rect">
            <a:avLst/>
          </a:prstGeom>
          <a:noFill/>
        </p:spPr>
        <p:txBody>
          <a:bodyPr wrap="square" rtlCol="0">
            <a:spAutoFit/>
          </a:bodyPr>
          <a:lstStyle/>
          <a:p>
            <a:r>
              <a:rPr lang="en-US" sz="2200" b="1" dirty="0" smtClean="0">
                <a:solidFill>
                  <a:srgbClr val="7030A0"/>
                </a:solidFill>
              </a:rPr>
              <a:t>External visual aids facilitates cognitive learning (</a:t>
            </a:r>
            <a:r>
              <a:rPr lang="en-US" sz="2200" b="1" dirty="0" err="1" smtClean="0">
                <a:solidFill>
                  <a:srgbClr val="7030A0"/>
                </a:solidFill>
              </a:rPr>
              <a:t>Meirelles</a:t>
            </a:r>
            <a:r>
              <a:rPr lang="en-US" sz="2200" b="1" dirty="0" smtClean="0">
                <a:solidFill>
                  <a:srgbClr val="7030A0"/>
                </a:solidFill>
              </a:rPr>
              <a:t>, 2005</a:t>
            </a:r>
            <a:r>
              <a:rPr lang="en-US" sz="2000" dirty="0" smtClean="0">
                <a:solidFill>
                  <a:srgbClr val="7030A0"/>
                </a:solidFill>
              </a:rPr>
              <a:t>)</a:t>
            </a:r>
          </a:p>
          <a:p>
            <a:r>
              <a:rPr lang="en-US" dirty="0"/>
              <a:t> </a:t>
            </a:r>
            <a:r>
              <a:rPr lang="en-US" dirty="0" smtClean="0"/>
              <a:t>   Particularly useful in helping LD students with number sense</a:t>
            </a:r>
          </a:p>
          <a:p>
            <a:endParaRPr lang="en-US" sz="900" dirty="0" smtClean="0"/>
          </a:p>
          <a:p>
            <a:r>
              <a:rPr lang="en-US" sz="2200" b="1" dirty="0" smtClean="0">
                <a:solidFill>
                  <a:srgbClr val="7030A0"/>
                </a:solidFill>
              </a:rPr>
              <a:t>Creating diagrams involves two interrelated processes (</a:t>
            </a:r>
            <a:r>
              <a:rPr lang="en-US" sz="2200" b="1" dirty="0" err="1" smtClean="0">
                <a:solidFill>
                  <a:srgbClr val="7030A0"/>
                </a:solidFill>
              </a:rPr>
              <a:t>Meirelles</a:t>
            </a:r>
            <a:r>
              <a:rPr lang="en-US" sz="2200" b="1" dirty="0" smtClean="0">
                <a:solidFill>
                  <a:srgbClr val="7030A0"/>
                </a:solidFill>
              </a:rPr>
              <a:t>, </a:t>
            </a:r>
            <a:r>
              <a:rPr lang="en-US" sz="2200" b="1" dirty="0" smtClean="0">
                <a:solidFill>
                  <a:srgbClr val="7030A0"/>
                </a:solidFill>
              </a:rPr>
              <a:t>2013)</a:t>
            </a:r>
            <a:endParaRPr lang="en-US" sz="2200" b="1" dirty="0" smtClean="0">
              <a:solidFill>
                <a:srgbClr val="7030A0"/>
              </a:solidFill>
            </a:endParaRPr>
          </a:p>
          <a:p>
            <a:r>
              <a:rPr lang="en-US" dirty="0"/>
              <a:t> </a:t>
            </a:r>
            <a:r>
              <a:rPr lang="en-US" dirty="0" smtClean="0"/>
              <a:t>    Segregation to select and identify essential elements</a:t>
            </a:r>
          </a:p>
          <a:p>
            <a:r>
              <a:rPr lang="en-US" dirty="0" smtClean="0"/>
              <a:t>     Integration to organize, group, and find relations and connections</a:t>
            </a:r>
          </a:p>
          <a:p>
            <a:endParaRPr lang="en-US" sz="900" dirty="0"/>
          </a:p>
          <a:p>
            <a:r>
              <a:rPr lang="en-US" sz="2200" b="1" dirty="0" smtClean="0">
                <a:solidFill>
                  <a:srgbClr val="7030A0"/>
                </a:solidFill>
              </a:rPr>
              <a:t>Student created diagrams help students learn concepts and solve problems   (van </a:t>
            </a:r>
            <a:r>
              <a:rPr lang="en-US" sz="2200" b="1" dirty="0" err="1" smtClean="0">
                <a:solidFill>
                  <a:srgbClr val="7030A0"/>
                </a:solidFill>
              </a:rPr>
              <a:t>Garteren</a:t>
            </a:r>
            <a:r>
              <a:rPr lang="en-US" sz="2200" b="1" smtClean="0">
                <a:solidFill>
                  <a:srgbClr val="7030A0"/>
                </a:solidFill>
              </a:rPr>
              <a:t>, </a:t>
            </a:r>
            <a:r>
              <a:rPr lang="en-US" sz="2200" b="1" smtClean="0">
                <a:solidFill>
                  <a:srgbClr val="7030A0"/>
                </a:solidFill>
              </a:rPr>
              <a:t>2007)</a:t>
            </a:r>
            <a:endParaRPr lang="en-US" sz="2200" b="1" dirty="0" smtClean="0">
              <a:solidFill>
                <a:srgbClr val="7030A0"/>
              </a:solidFill>
            </a:endParaRPr>
          </a:p>
          <a:p>
            <a:r>
              <a:rPr lang="en-US" dirty="0" smtClean="0"/>
              <a:t>     Reduces language dependency and helps students solve non-routine problems</a:t>
            </a:r>
          </a:p>
          <a:p>
            <a:r>
              <a:rPr lang="en-US" dirty="0" smtClean="0"/>
              <a:t>     Particularly helpful for LD students</a:t>
            </a:r>
          </a:p>
          <a:p>
            <a:endParaRPr lang="en-US" sz="900" dirty="0"/>
          </a:p>
          <a:p>
            <a:r>
              <a:rPr lang="en-US" sz="2200" b="1" dirty="0" smtClean="0">
                <a:solidFill>
                  <a:srgbClr val="7030A0"/>
                </a:solidFill>
              </a:rPr>
              <a:t>Working memory  plays a key role in solving problems</a:t>
            </a:r>
          </a:p>
          <a:p>
            <a:r>
              <a:rPr lang="en-US" sz="2200" b="1" dirty="0" smtClean="0">
                <a:solidFill>
                  <a:srgbClr val="7030A0"/>
                </a:solidFill>
              </a:rPr>
              <a:t>  (Blakemore and </a:t>
            </a:r>
            <a:r>
              <a:rPr lang="en-US" sz="2200" b="1" dirty="0" err="1">
                <a:solidFill>
                  <a:srgbClr val="7030A0"/>
                </a:solidFill>
              </a:rPr>
              <a:t>F</a:t>
            </a:r>
            <a:r>
              <a:rPr lang="en-US" sz="2200" b="1" dirty="0" err="1" smtClean="0">
                <a:solidFill>
                  <a:srgbClr val="7030A0"/>
                </a:solidFill>
              </a:rPr>
              <a:t>rith</a:t>
            </a:r>
            <a:r>
              <a:rPr lang="en-US" sz="2200" b="1" dirty="0" smtClean="0">
                <a:solidFill>
                  <a:srgbClr val="7030A0"/>
                </a:solidFill>
              </a:rPr>
              <a:t>, 2008</a:t>
            </a:r>
            <a:r>
              <a:rPr lang="en-US" sz="2200" dirty="0" smtClean="0">
                <a:solidFill>
                  <a:srgbClr val="7030A0"/>
                </a:solidFill>
              </a:rPr>
              <a:t>)</a:t>
            </a:r>
          </a:p>
          <a:p>
            <a:r>
              <a:rPr lang="en-US" dirty="0"/>
              <a:t> </a:t>
            </a:r>
            <a:r>
              <a:rPr lang="en-US" dirty="0" smtClean="0"/>
              <a:t>    Creating diagrams reduces demands on working memory.</a:t>
            </a:r>
          </a:p>
          <a:p>
            <a:endParaRPr lang="en-US" sz="900" dirty="0" smtClean="0"/>
          </a:p>
          <a:p>
            <a:r>
              <a:rPr lang="en-US" sz="2200" b="1" dirty="0" smtClean="0">
                <a:solidFill>
                  <a:srgbClr val="7030A0"/>
                </a:solidFill>
              </a:rPr>
              <a:t>ADD has a working memory component and can be treated by developing working memory (</a:t>
            </a:r>
            <a:r>
              <a:rPr lang="en-US" sz="2200" b="1" dirty="0" err="1" smtClean="0">
                <a:solidFill>
                  <a:srgbClr val="7030A0"/>
                </a:solidFill>
              </a:rPr>
              <a:t>Klingberg</a:t>
            </a:r>
            <a:r>
              <a:rPr lang="en-US" sz="2200" b="1" dirty="0" smtClean="0">
                <a:solidFill>
                  <a:srgbClr val="7030A0"/>
                </a:solidFill>
              </a:rPr>
              <a:t>, 2002)</a:t>
            </a:r>
          </a:p>
          <a:p>
            <a:r>
              <a:rPr lang="en-US" dirty="0"/>
              <a:t> </a:t>
            </a:r>
            <a:r>
              <a:rPr lang="en-US" dirty="0" smtClean="0"/>
              <a:t>    Both working memory and ADD involve the prefrontal cortex</a:t>
            </a:r>
          </a:p>
          <a:p>
            <a:r>
              <a:rPr lang="en-US" dirty="0" smtClean="0"/>
              <a:t>     Creating diagrams can be more involving than seeing problems as an abstraction   </a:t>
            </a:r>
          </a:p>
          <a:p>
            <a:r>
              <a:rPr lang="en-US" dirty="0"/>
              <a:t> </a:t>
            </a:r>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Impact on Problem Solving</a:t>
            </a:r>
            <a:endParaRPr lang="en-US" b="1" dirty="0">
              <a:solidFill>
                <a:srgbClr val="7030A0"/>
              </a:solidFill>
            </a:endParaRPr>
          </a:p>
        </p:txBody>
      </p:sp>
      <p:sp>
        <p:nvSpPr>
          <p:cNvPr id="3" name="TextBox 2"/>
          <p:cNvSpPr txBox="1"/>
          <p:nvPr/>
        </p:nvSpPr>
        <p:spPr>
          <a:xfrm>
            <a:off x="1676400" y="2133600"/>
            <a:ext cx="184731" cy="369332"/>
          </a:xfrm>
          <a:prstGeom prst="rect">
            <a:avLst/>
          </a:prstGeom>
          <a:noFill/>
        </p:spPr>
        <p:txBody>
          <a:bodyPr wrap="none" rtlCol="0">
            <a:spAutoFit/>
          </a:bodyPr>
          <a:lstStyle/>
          <a:p>
            <a:endParaRPr lang="en-US" dirty="0"/>
          </a:p>
        </p:txBody>
      </p:sp>
      <p:sp>
        <p:nvSpPr>
          <p:cNvPr id="4" name="TextBox 3"/>
          <p:cNvSpPr txBox="1"/>
          <p:nvPr/>
        </p:nvSpPr>
        <p:spPr>
          <a:xfrm>
            <a:off x="609600" y="1371600"/>
            <a:ext cx="8153400" cy="4678204"/>
          </a:xfrm>
          <a:prstGeom prst="rect">
            <a:avLst/>
          </a:prstGeom>
          <a:noFill/>
        </p:spPr>
        <p:txBody>
          <a:bodyPr wrap="square" rtlCol="0">
            <a:spAutoFit/>
          </a:bodyPr>
          <a:lstStyle/>
          <a:p>
            <a:r>
              <a:rPr lang="en-US" sz="2400" b="1" dirty="0" smtClean="0">
                <a:solidFill>
                  <a:srgbClr val="7030A0"/>
                </a:solidFill>
              </a:rPr>
              <a:t>Aid to abstract reasoning</a:t>
            </a:r>
          </a:p>
          <a:p>
            <a:r>
              <a:rPr lang="en-US" dirty="0"/>
              <a:t> </a:t>
            </a:r>
            <a:r>
              <a:rPr lang="en-US" dirty="0" smtClean="0"/>
              <a:t>    Make sense of the problem</a:t>
            </a:r>
          </a:p>
          <a:p>
            <a:r>
              <a:rPr lang="en-US" dirty="0"/>
              <a:t> </a:t>
            </a:r>
            <a:r>
              <a:rPr lang="en-US" dirty="0" smtClean="0"/>
              <a:t>    Enables visualizing of the relationships</a:t>
            </a:r>
          </a:p>
          <a:p>
            <a:r>
              <a:rPr lang="en-US" dirty="0"/>
              <a:t> </a:t>
            </a:r>
            <a:r>
              <a:rPr lang="en-US" dirty="0" smtClean="0"/>
              <a:t>    Illustrates the concepts</a:t>
            </a:r>
          </a:p>
          <a:p>
            <a:r>
              <a:rPr lang="en-US" dirty="0" smtClean="0"/>
              <a:t>     Illustrate the structures behind the concepts</a:t>
            </a:r>
          </a:p>
          <a:p>
            <a:r>
              <a:rPr lang="en-US" dirty="0"/>
              <a:t> </a:t>
            </a:r>
            <a:r>
              <a:rPr lang="en-US" dirty="0" smtClean="0"/>
              <a:t>    Not a temporary manipulative – A lifelong skill</a:t>
            </a:r>
            <a:endParaRPr lang="en-US" dirty="0"/>
          </a:p>
          <a:p>
            <a:endParaRPr lang="en-US" sz="1000" dirty="0" smtClean="0"/>
          </a:p>
          <a:p>
            <a:r>
              <a:rPr lang="en-US" sz="2400" b="1" dirty="0" smtClean="0">
                <a:solidFill>
                  <a:srgbClr val="7030A0"/>
                </a:solidFill>
              </a:rPr>
              <a:t>Make more effective use of working memory</a:t>
            </a:r>
          </a:p>
          <a:p>
            <a:pPr>
              <a:tabLst>
                <a:tab pos="234950" algn="l"/>
              </a:tabLst>
            </a:pPr>
            <a:r>
              <a:rPr lang="en-US" dirty="0"/>
              <a:t> </a:t>
            </a:r>
            <a:r>
              <a:rPr lang="en-US" dirty="0" smtClean="0"/>
              <a:t>    Organize ideas and insights</a:t>
            </a:r>
          </a:p>
          <a:p>
            <a:pPr>
              <a:tabLst>
                <a:tab pos="234950" algn="l"/>
              </a:tabLst>
            </a:pPr>
            <a:r>
              <a:rPr lang="en-US" dirty="0"/>
              <a:t>	</a:t>
            </a:r>
            <a:r>
              <a:rPr lang="en-US" dirty="0" smtClean="0"/>
              <a:t>Avoids using valuable working memory as “scratch paper”</a:t>
            </a:r>
          </a:p>
          <a:p>
            <a:pPr>
              <a:tabLst>
                <a:tab pos="234950" algn="l"/>
              </a:tabLst>
            </a:pPr>
            <a:r>
              <a:rPr lang="en-US" dirty="0"/>
              <a:t>	</a:t>
            </a:r>
            <a:r>
              <a:rPr lang="en-US" dirty="0" smtClean="0"/>
              <a:t>Avoids frustration when working memory is exhausted</a:t>
            </a:r>
          </a:p>
          <a:p>
            <a:pPr>
              <a:tabLst>
                <a:tab pos="234950" algn="l"/>
              </a:tabLst>
            </a:pPr>
            <a:r>
              <a:rPr lang="en-US" dirty="0" smtClean="0"/>
              <a:t>	</a:t>
            </a:r>
          </a:p>
          <a:p>
            <a:pPr>
              <a:tabLst>
                <a:tab pos="234950" algn="l"/>
              </a:tabLst>
            </a:pPr>
            <a:r>
              <a:rPr lang="en-US" sz="2400" b="1" dirty="0" smtClean="0">
                <a:solidFill>
                  <a:srgbClr val="7030A0"/>
                </a:solidFill>
              </a:rPr>
              <a:t>Helps maintain focus for ADD students and the rest of us</a:t>
            </a:r>
          </a:p>
          <a:p>
            <a:pPr>
              <a:tabLst>
                <a:tab pos="234950" algn="l"/>
              </a:tabLst>
            </a:pPr>
            <a:r>
              <a:rPr lang="en-US" dirty="0" smtClean="0"/>
              <a:t>	Train of thought in working memory is easily disrupted</a:t>
            </a:r>
          </a:p>
          <a:p>
            <a:pPr>
              <a:tabLst>
                <a:tab pos="234950" algn="l"/>
              </a:tabLst>
            </a:pPr>
            <a:r>
              <a:rPr lang="en-US" dirty="0"/>
              <a:t>	</a:t>
            </a:r>
            <a:r>
              <a:rPr lang="en-US" dirty="0" smtClean="0"/>
              <a:t>Working Memory is often too limited to solve complex problems</a:t>
            </a:r>
          </a:p>
          <a:p>
            <a:pPr>
              <a:tabLst>
                <a:tab pos="234950" algn="l"/>
              </a:tabLst>
            </a:pPr>
            <a:r>
              <a:rPr lang="en-US" dirty="0"/>
              <a:t>	</a:t>
            </a:r>
            <a:r>
              <a:rPr lang="en-US" dirty="0" smtClean="0"/>
              <a:t>Reduces stress of maintaining WM and promotes persistence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7030A0"/>
                </a:solidFill>
              </a:rPr>
              <a:t>Current Implementations</a:t>
            </a:r>
            <a:endParaRPr lang="en-US" b="1" dirty="0">
              <a:solidFill>
                <a:srgbClr val="7030A0"/>
              </a:solidFill>
            </a:endParaRPr>
          </a:p>
        </p:txBody>
      </p:sp>
      <p:sp>
        <p:nvSpPr>
          <p:cNvPr id="3" name="TextBox 2"/>
          <p:cNvSpPr txBox="1"/>
          <p:nvPr/>
        </p:nvSpPr>
        <p:spPr>
          <a:xfrm>
            <a:off x="685800" y="1524000"/>
            <a:ext cx="8077200" cy="4524315"/>
          </a:xfrm>
          <a:prstGeom prst="rect">
            <a:avLst/>
          </a:prstGeom>
          <a:noFill/>
        </p:spPr>
        <p:txBody>
          <a:bodyPr wrap="square" rtlCol="0">
            <a:spAutoFit/>
          </a:bodyPr>
          <a:lstStyle/>
          <a:p>
            <a:r>
              <a:rPr lang="en-US" sz="2400" b="1" dirty="0" smtClean="0">
                <a:solidFill>
                  <a:srgbClr val="7030A0"/>
                </a:solidFill>
              </a:rPr>
              <a:t>Singapore Math, Inc is a promoter of visualization techniques</a:t>
            </a:r>
          </a:p>
          <a:p>
            <a:pPr>
              <a:tabLst>
                <a:tab pos="457200" algn="l"/>
              </a:tabLst>
            </a:pPr>
            <a:r>
              <a:rPr lang="en-US" dirty="0" smtClean="0"/>
              <a:t>	Developed for Singapore schools</a:t>
            </a:r>
          </a:p>
          <a:p>
            <a:pPr>
              <a:tabLst>
                <a:tab pos="457200" algn="l"/>
              </a:tabLst>
            </a:pPr>
            <a:r>
              <a:rPr lang="en-US" dirty="0"/>
              <a:t>	</a:t>
            </a:r>
            <a:r>
              <a:rPr lang="en-US" dirty="0" smtClean="0"/>
              <a:t>Long recognized as promoting problem solving in children</a:t>
            </a:r>
          </a:p>
          <a:p>
            <a:pPr>
              <a:tabLst>
                <a:tab pos="457200" algn="l"/>
              </a:tabLst>
            </a:pPr>
            <a:r>
              <a:rPr lang="en-US" dirty="0"/>
              <a:t>	</a:t>
            </a:r>
            <a:r>
              <a:rPr lang="en-US" dirty="0" smtClean="0"/>
              <a:t>Generally limited to K-6</a:t>
            </a:r>
          </a:p>
          <a:p>
            <a:pPr>
              <a:tabLst>
                <a:tab pos="457200" algn="l"/>
              </a:tabLst>
            </a:pPr>
            <a:endParaRPr lang="en-US" dirty="0"/>
          </a:p>
          <a:p>
            <a:pPr>
              <a:tabLst>
                <a:tab pos="457200" algn="l"/>
              </a:tabLst>
            </a:pPr>
            <a:r>
              <a:rPr lang="en-US" sz="2400" b="1" dirty="0" smtClean="0">
                <a:solidFill>
                  <a:srgbClr val="7030A0"/>
                </a:solidFill>
              </a:rPr>
              <a:t>Manipulatives are a form of visual representation</a:t>
            </a:r>
          </a:p>
          <a:p>
            <a:pPr>
              <a:tabLst>
                <a:tab pos="457200" algn="l"/>
              </a:tabLst>
            </a:pPr>
            <a:r>
              <a:rPr lang="en-US" dirty="0"/>
              <a:t>	</a:t>
            </a:r>
            <a:r>
              <a:rPr lang="en-US" dirty="0" smtClean="0"/>
              <a:t>Do not extend well to problems beyond number sense</a:t>
            </a:r>
          </a:p>
          <a:p>
            <a:pPr>
              <a:tabLst>
                <a:tab pos="457200" algn="l"/>
              </a:tabLst>
            </a:pPr>
            <a:r>
              <a:rPr lang="en-US" dirty="0"/>
              <a:t>	</a:t>
            </a:r>
            <a:r>
              <a:rPr lang="en-US" dirty="0" smtClean="0"/>
              <a:t>Do not provide an extensible life skill</a:t>
            </a:r>
          </a:p>
          <a:p>
            <a:pPr>
              <a:tabLst>
                <a:tab pos="457200" algn="l"/>
              </a:tabLst>
            </a:pPr>
            <a:r>
              <a:rPr lang="en-US" dirty="0"/>
              <a:t>	</a:t>
            </a:r>
            <a:r>
              <a:rPr lang="en-US" dirty="0" smtClean="0"/>
              <a:t>Students must move beyond concrete objects to think symbolically</a:t>
            </a:r>
          </a:p>
          <a:p>
            <a:pPr>
              <a:tabLst>
                <a:tab pos="457200" algn="l"/>
              </a:tabLst>
            </a:pPr>
            <a:r>
              <a:rPr lang="en-US" dirty="0"/>
              <a:t>	</a:t>
            </a:r>
            <a:r>
              <a:rPr lang="en-US" dirty="0" smtClean="0"/>
              <a:t>Extremely valuable to students struggling with symbolic representations</a:t>
            </a:r>
          </a:p>
          <a:p>
            <a:pPr>
              <a:tabLst>
                <a:tab pos="457200" algn="l"/>
              </a:tabLst>
            </a:pPr>
            <a:r>
              <a:rPr lang="en-US" dirty="0"/>
              <a:t>	</a:t>
            </a:r>
            <a:endParaRPr lang="en-US" sz="2400" b="1" dirty="0" smtClean="0">
              <a:solidFill>
                <a:srgbClr val="7030A0"/>
              </a:solidFill>
            </a:endParaRPr>
          </a:p>
          <a:p>
            <a:pPr>
              <a:tabLst>
                <a:tab pos="457200" algn="l"/>
              </a:tabLst>
            </a:pPr>
            <a:r>
              <a:rPr lang="en-US" sz="2400" b="1" dirty="0" smtClean="0">
                <a:solidFill>
                  <a:srgbClr val="7030A0"/>
                </a:solidFill>
              </a:rPr>
              <a:t>Area model for multiplying binomial expressions</a:t>
            </a:r>
          </a:p>
          <a:p>
            <a:pPr>
              <a:tabLst>
                <a:tab pos="457200" algn="l"/>
              </a:tabLst>
            </a:pPr>
            <a:r>
              <a:rPr lang="en-US" dirty="0"/>
              <a:t>	</a:t>
            </a:r>
            <a:r>
              <a:rPr lang="en-US" dirty="0" smtClean="0"/>
              <a:t>Used to show the basis for algorithms</a:t>
            </a:r>
          </a:p>
          <a:p>
            <a:pPr>
              <a:tabLst>
                <a:tab pos="457200" algn="l"/>
              </a:tabLst>
            </a:pPr>
            <a:r>
              <a:rPr lang="en-US" dirty="0"/>
              <a:t>	</a:t>
            </a:r>
            <a:r>
              <a:rPr lang="en-US" dirty="0" smtClean="0"/>
              <a:t>Not often used to model problems</a:t>
            </a:r>
          </a:p>
          <a:p>
            <a:pPr>
              <a:tabLst>
                <a:tab pos="457200" algn="l"/>
              </a:tabLst>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2079</Words>
  <Application>Microsoft Office PowerPoint</Application>
  <PresentationFormat>On-screen Show (4:3)</PresentationFormat>
  <Paragraphs>450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Using Representations to Teach Problem Solving</vt:lpstr>
      <vt:lpstr>Slide 2</vt:lpstr>
      <vt:lpstr>Goals</vt:lpstr>
      <vt:lpstr>Today’s Main Focus</vt:lpstr>
      <vt:lpstr>Representations/Diagrams</vt:lpstr>
      <vt:lpstr>Representations/Diagrams</vt:lpstr>
      <vt:lpstr>Research Foundations</vt:lpstr>
      <vt:lpstr>Impact on Problem Solving</vt:lpstr>
      <vt:lpstr>Current Implementations</vt:lpstr>
      <vt:lpstr>Basic Principles</vt:lpstr>
      <vt:lpstr>Some Examples</vt:lpstr>
      <vt:lpstr>Some Examples</vt:lpstr>
      <vt:lpstr>Multiplication/Division</vt:lpstr>
      <vt:lpstr>Proportions</vt:lpstr>
      <vt:lpstr>Proportions</vt:lpstr>
      <vt:lpstr>Some Algebra</vt:lpstr>
      <vt:lpstr>Some Algebra</vt:lpstr>
      <vt:lpstr>More Algebra – Coin Problem</vt:lpstr>
      <vt:lpstr>Coin Problem</vt:lpstr>
      <vt:lpstr>Coin Problem cont.</vt:lpstr>
      <vt:lpstr>Try This One</vt:lpstr>
      <vt:lpstr>Try This One Solution</vt:lpstr>
      <vt:lpstr>Now for Some Practice</vt:lpstr>
      <vt:lpstr>Stamps Problem</vt:lpstr>
      <vt:lpstr>Stamp Problem, cont.</vt:lpstr>
      <vt:lpstr>Stamp Problem, cont.</vt:lpstr>
      <vt:lpstr>Work Problem</vt:lpstr>
      <vt:lpstr>Work Problem Solution</vt:lpstr>
      <vt:lpstr>Work Problem Solution</vt:lpstr>
      <vt:lpstr>Sequence Problem</vt:lpstr>
      <vt:lpstr>Sequence Problem Solution</vt:lpstr>
      <vt:lpstr>Sequence Problem Solution</vt:lpstr>
      <vt:lpstr>Sequence Problem NEML Solution</vt:lpstr>
      <vt:lpstr>Mixture Problem</vt:lpstr>
      <vt:lpstr>Mixture Problem</vt:lpstr>
      <vt:lpstr>Base Ten Blocks</vt:lpstr>
      <vt:lpstr>Base Ten Blocks</vt:lpstr>
      <vt:lpstr>References  </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Representations to Teach Problem Solving</dc:title>
  <dc:creator>Sam</dc:creator>
  <cp:lastModifiedBy>Sam</cp:lastModifiedBy>
  <cp:revision>107</cp:revision>
  <dcterms:created xsi:type="dcterms:W3CDTF">2014-02-17T13:20:02Z</dcterms:created>
  <dcterms:modified xsi:type="dcterms:W3CDTF">2014-03-16T23:26:32Z</dcterms:modified>
</cp:coreProperties>
</file>